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263" r:id="rId3"/>
    <p:sldId id="329" r:id="rId4"/>
    <p:sldId id="328" r:id="rId5"/>
    <p:sldId id="358" r:id="rId6"/>
    <p:sldId id="402" r:id="rId7"/>
    <p:sldId id="330" r:id="rId8"/>
    <p:sldId id="331" r:id="rId9"/>
    <p:sldId id="394" r:id="rId10"/>
    <p:sldId id="363" r:id="rId11"/>
    <p:sldId id="332" r:id="rId12"/>
    <p:sldId id="355" r:id="rId13"/>
    <p:sldId id="362" r:id="rId14"/>
    <p:sldId id="368" r:id="rId15"/>
    <p:sldId id="382" r:id="rId16"/>
    <p:sldId id="336" r:id="rId17"/>
    <p:sldId id="356" r:id="rId18"/>
    <p:sldId id="365" r:id="rId19"/>
    <p:sldId id="389" r:id="rId20"/>
    <p:sldId id="367" r:id="rId21"/>
    <p:sldId id="392" r:id="rId22"/>
    <p:sldId id="369" r:id="rId23"/>
    <p:sldId id="378" r:id="rId24"/>
    <p:sldId id="337" r:id="rId25"/>
    <p:sldId id="397" r:id="rId26"/>
    <p:sldId id="399" r:id="rId27"/>
    <p:sldId id="370" r:id="rId28"/>
    <p:sldId id="348" r:id="rId29"/>
    <p:sldId id="338" r:id="rId30"/>
    <p:sldId id="371" r:id="rId31"/>
    <p:sldId id="372" r:id="rId32"/>
    <p:sldId id="339" r:id="rId33"/>
    <p:sldId id="384" r:id="rId34"/>
    <p:sldId id="351" r:id="rId35"/>
    <p:sldId id="383" r:id="rId36"/>
    <p:sldId id="373" r:id="rId37"/>
    <p:sldId id="340" r:id="rId38"/>
    <p:sldId id="354" r:id="rId39"/>
    <p:sldId id="360" r:id="rId40"/>
    <p:sldId id="359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80586" autoAdjust="0"/>
  </p:normalViewPr>
  <p:slideViewPr>
    <p:cSldViewPr>
      <p:cViewPr varScale="1">
        <p:scale>
          <a:sx n="68" d="100"/>
          <a:sy n="68" d="100"/>
        </p:scale>
        <p:origin x="206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81" d="100"/>
        <a:sy n="81" d="100"/>
      </p:scale>
      <p:origin x="0" y="-1109"/>
    </p:cViewPr>
  </p:sorterViewPr>
  <p:notesViewPr>
    <p:cSldViewPr>
      <p:cViewPr varScale="1">
        <p:scale>
          <a:sx n="68" d="100"/>
          <a:sy n="68" d="100"/>
        </p:scale>
        <p:origin x="3101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EB303-3430-44C0-96B4-F579121ECDAB}" type="datetimeFigureOut">
              <a:rPr lang="en-US" smtClean="0"/>
              <a:t>2017-11-15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E9A45F-A2E9-41D4-9029-1B9E81F1D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73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3880D-D372-4519-9EEC-837449BE4587}" type="datetimeFigureOut">
              <a:rPr lang="en-US" smtClean="0"/>
              <a:t>2017-11-15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A19E9-17A4-4231-A117-F7C16AAFD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084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A19E9-17A4-4231-A117-F7C16AAFD3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21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A19E9-17A4-4231-A117-F7C16AAFD3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43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A19E9-17A4-4231-A117-F7C16AAFD3C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30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A19E9-17A4-4231-A117-F7C16AAFD3C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968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A19E9-17A4-4231-A117-F7C16AAFD3C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043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A19E9-17A4-4231-A117-F7C16AAFD3C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862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A19E9-17A4-4231-A117-F7C16AAFD3C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665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A19E9-17A4-4231-A117-F7C16AAFD3C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2763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A19E9-17A4-4231-A117-F7C16AAFD3C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598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A19E9-17A4-4231-A117-F7C16AAFD3C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3039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A19E9-17A4-4231-A117-F7C16AAFD3C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38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A19E9-17A4-4231-A117-F7C16AAFD3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4650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A19E9-17A4-4231-A117-F7C16AAFD3C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890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A19E9-17A4-4231-A117-F7C16AAFD3C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206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A19E9-17A4-4231-A117-F7C16AAFD3C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127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A19E9-17A4-4231-A117-F7C16AAFD3C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844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A19E9-17A4-4231-A117-F7C16AAFD3C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5499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A19E9-17A4-4231-A117-F7C16AAFD3C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691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A19E9-17A4-4231-A117-F7C16AAFD3C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9875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A19E9-17A4-4231-A117-F7C16AAFD3C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6633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A19E9-17A4-4231-A117-F7C16AAFD3C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8420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A19E9-17A4-4231-A117-F7C16AAFD3C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97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A19E9-17A4-4231-A117-F7C16AAFD3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391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A19E9-17A4-4231-A117-F7C16AAFD3C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331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A19E9-17A4-4231-A117-F7C16AAFD3C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6288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A19E9-17A4-4231-A117-F7C16AAFD3C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664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A19E9-17A4-4231-A117-F7C16AAFD3C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7057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A19E9-17A4-4231-A117-F7C16AAFD3C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296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A19E9-17A4-4231-A117-F7C16AAFD3C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6698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A19E9-17A4-4231-A117-F7C16AAFD3C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754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A19E9-17A4-4231-A117-F7C16AAFD3C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813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A19E9-17A4-4231-A117-F7C16AAFD3C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193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A19E9-17A4-4231-A117-F7C16AAFD3C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57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A19E9-17A4-4231-A117-F7C16AAFD3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24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A19E9-17A4-4231-A117-F7C16AAFD3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49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A19E9-17A4-4231-A117-F7C16AAFD3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26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A19E9-17A4-4231-A117-F7C16AAFD3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79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A19E9-17A4-4231-A117-F7C16AAFD3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952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A19E9-17A4-4231-A117-F7C16AAFD3C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18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11299-1045-4EAA-A5A0-9EA93CBDC8FC}" type="datetimeFigureOut">
              <a:rPr lang="en-US" smtClean="0"/>
              <a:t>2017-11-15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1FF0B-ED4F-4544-B6F3-1BE7F0B40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684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11299-1045-4EAA-A5A0-9EA93CBDC8FC}" type="datetimeFigureOut">
              <a:rPr lang="en-US" smtClean="0"/>
              <a:t>2017-11-15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1FF0B-ED4F-4544-B6F3-1BE7F0B40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513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11299-1045-4EAA-A5A0-9EA93CBDC8FC}" type="datetimeFigureOut">
              <a:rPr lang="en-US" smtClean="0"/>
              <a:t>2017-11-15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1FF0B-ED4F-4544-B6F3-1BE7F0B40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360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11299-1045-4EAA-A5A0-9EA93CBDC8FC}" type="datetimeFigureOut">
              <a:rPr lang="en-US" smtClean="0"/>
              <a:t>2017-11-15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1FF0B-ED4F-4544-B6F3-1BE7F0B40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914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11299-1045-4EAA-A5A0-9EA93CBDC8FC}" type="datetimeFigureOut">
              <a:rPr lang="en-US" smtClean="0"/>
              <a:t>2017-11-15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1FF0B-ED4F-4544-B6F3-1BE7F0B40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44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11299-1045-4EAA-A5A0-9EA93CBDC8FC}" type="datetimeFigureOut">
              <a:rPr lang="en-US" smtClean="0"/>
              <a:t>2017-11-15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1FF0B-ED4F-4544-B6F3-1BE7F0B40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06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11299-1045-4EAA-A5A0-9EA93CBDC8FC}" type="datetimeFigureOut">
              <a:rPr lang="en-US" smtClean="0"/>
              <a:t>2017-11-15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1FF0B-ED4F-4544-B6F3-1BE7F0B40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00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11299-1045-4EAA-A5A0-9EA93CBDC8FC}" type="datetimeFigureOut">
              <a:rPr lang="en-US" smtClean="0"/>
              <a:t>2017-11-15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1FF0B-ED4F-4544-B6F3-1BE7F0B40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196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11299-1045-4EAA-A5A0-9EA93CBDC8FC}" type="datetimeFigureOut">
              <a:rPr lang="en-US" smtClean="0"/>
              <a:t>2017-11-15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1FF0B-ED4F-4544-B6F3-1BE7F0B40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56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11299-1045-4EAA-A5A0-9EA93CBDC8FC}" type="datetimeFigureOut">
              <a:rPr lang="en-US" smtClean="0"/>
              <a:t>2017-11-15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1FF0B-ED4F-4544-B6F3-1BE7F0B40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7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11299-1045-4EAA-A5A0-9EA93CBDC8FC}" type="datetimeFigureOut">
              <a:rPr lang="en-US" smtClean="0"/>
              <a:t>2017-11-15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1FF0B-ED4F-4544-B6F3-1BE7F0B40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013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11299-1045-4EAA-A5A0-9EA93CBDC8FC}" type="datetimeFigureOut">
              <a:rPr lang="en-US" smtClean="0"/>
              <a:t>2017-11-15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1FF0B-ED4F-4544-B6F3-1BE7F0B40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7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19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6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0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59.png"/><Relationship Id="rId10" Type="http://schemas.openxmlformats.org/officeDocument/2006/relationships/image" Target="../media/image66.png"/><Relationship Id="rId4" Type="http://schemas.openxmlformats.org/officeDocument/2006/relationships/image" Target="../media/image58.png"/><Relationship Id="rId9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7.png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10.png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0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1.png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92.png"/><Relationship Id="rId9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14.png"/><Relationship Id="rId4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391400" cy="990600"/>
          </a:xfrm>
        </p:spPr>
        <p:txBody>
          <a:bodyPr>
            <a:normAutofit/>
          </a:bodyPr>
          <a:lstStyle/>
          <a:p>
            <a:r>
              <a:rPr lang="en-US" sz="4000" b="1" u="sng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Coarsening dynamics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70108" y="1752600"/>
            <a:ext cx="65100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rgbClr val="1D18D5"/>
                </a:solidFill>
                <a:latin typeface="Gill Sans" pitchFamily="-84" charset="0"/>
                <a:ea typeface="ヒラギノ角ゴ ProN W3" pitchFamily="-84" charset="-128"/>
                <a:sym typeface="Helvetica Light" pitchFamily="-84" charset="0"/>
              </a:rPr>
              <a:t>Harry Cheung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2 Nov 2017</a:t>
            </a:r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C9C2C4-CA23-4714-A364-81E7BB4CDD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>
            <a:off x="5334000" y="3429000"/>
            <a:ext cx="3429000" cy="2357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EBB75B-4954-4590-9B92-F6227BAB9D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87"/>
          <a:stretch/>
        </p:blipFill>
        <p:spPr>
          <a:xfrm>
            <a:off x="457200" y="3429000"/>
            <a:ext cx="4402500" cy="216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165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57090"/>
            <a:ext cx="2983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Domain wall evolution</a:t>
            </a:r>
            <a:endParaRPr lang="en-US" sz="2400" dirty="0">
              <a:latin typeface="+mj-lt"/>
              <a:ea typeface="MS PGothic" panose="020B0600070205080204" pitchFamily="34" charset="-128"/>
              <a:sym typeface="Helvetica Light" pitchFamily="-84" charset="0"/>
            </a:endParaRP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-32" y="428604"/>
            <a:ext cx="8626078" cy="26789"/>
          </a:xfrm>
          <a:prstGeom prst="rect">
            <a:avLst/>
          </a:prstGeom>
          <a:gradFill rotWithShape="0">
            <a:gsLst>
              <a:gs pos="0">
                <a:srgbClr val="3B3CF4"/>
              </a:gs>
              <a:gs pos="100000">
                <a:srgbClr val="E1E3F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hangingPunct="1"/>
            <a:endParaRPr lang="en-US" altLang="en-US" sz="5000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05A5D9-D38D-4DCE-A89A-C8B08C421744}"/>
              </a:ext>
            </a:extLst>
          </p:cNvPr>
          <p:cNvSpPr txBox="1"/>
          <p:nvPr/>
        </p:nvSpPr>
        <p:spPr>
          <a:xfrm>
            <a:off x="609600" y="1066800"/>
            <a:ext cx="6902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Flat domain wall is stable, but a curved domain wall will move under surface tension.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D2C94B-61B4-4215-873E-BB7636D17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743200"/>
            <a:ext cx="3495675" cy="23812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547267-C21B-4FAB-B726-7C95277973B0}"/>
              </a:ext>
            </a:extLst>
          </p:cNvPr>
          <p:cNvSpPr txBox="1"/>
          <p:nvPr/>
        </p:nvSpPr>
        <p:spPr>
          <a:xfrm>
            <a:off x="2809875" y="51816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EOPC 11.4.1</a:t>
            </a:r>
          </a:p>
        </p:txBody>
      </p:sp>
    </p:spTree>
    <p:extLst>
      <p:ext uri="{BB962C8B-B14F-4D97-AF65-F5344CB8AC3E}">
        <p14:creationId xmlns:p14="http://schemas.microsoft.com/office/powerpoint/2010/main" val="591813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57090"/>
            <a:ext cx="6057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Evolution of domain wall - Allen-Cahn equation</a:t>
            </a:r>
            <a:endParaRPr lang="en-US" sz="2400" dirty="0">
              <a:latin typeface="+mj-lt"/>
              <a:ea typeface="MS PGothic" panose="020B0600070205080204" pitchFamily="34" charset="-128"/>
              <a:sym typeface="Helvetica Light" pitchFamily="-84" charset="0"/>
            </a:endParaRP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-32" y="428604"/>
            <a:ext cx="8626078" cy="26789"/>
          </a:xfrm>
          <a:prstGeom prst="rect">
            <a:avLst/>
          </a:prstGeom>
          <a:gradFill rotWithShape="0">
            <a:gsLst>
              <a:gs pos="0">
                <a:srgbClr val="3B3CF4"/>
              </a:gs>
              <a:gs pos="100000">
                <a:srgbClr val="E1E3F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hangingPunct="1"/>
            <a:endParaRPr lang="en-US" altLang="en-US" sz="5000" dirty="0"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56886" y="657646"/>
            <a:ext cx="67108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Initial distribution of the form of spherical domain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5284F8-AE55-432E-8DF5-D905120A8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814" y="1241048"/>
            <a:ext cx="3962400" cy="8286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06ABE3-D72A-4E7A-B191-58F8596407DC}"/>
              </a:ext>
            </a:extLst>
          </p:cNvPr>
          <p:cNvSpPr txBox="1"/>
          <p:nvPr/>
        </p:nvSpPr>
        <p:spPr>
          <a:xfrm>
            <a:off x="356886" y="2209800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Space coarsened equation, with length scale larger than domain wall size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D7E7CF-1930-418C-87D0-E56B770CF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3160212"/>
            <a:ext cx="4533900" cy="828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922911-462D-436D-BD57-00AE8458D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0207" y="2625298"/>
            <a:ext cx="2771775" cy="438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9E917D-B374-49DD-9D18-149EA4A7B5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200" y="4631701"/>
            <a:ext cx="2295525" cy="8953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B93447-76B0-4952-9838-04DD1F945EA4}"/>
                  </a:ext>
                </a:extLst>
              </p:cNvPr>
              <p:cNvSpPr txBox="1"/>
              <p:nvPr/>
            </p:nvSpPr>
            <p:spPr>
              <a:xfrm>
                <a:off x="762000" y="4131286"/>
                <a:ext cx="7162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Multiply with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400" dirty="0"/>
                  <a:t> and integrate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B93447-76B0-4952-9838-04DD1F945E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4131286"/>
                <a:ext cx="7162800" cy="461665"/>
              </a:xfrm>
              <a:prstGeom prst="rect">
                <a:avLst/>
              </a:prstGeom>
              <a:blipFill>
                <a:blip r:embed="rId7"/>
                <a:stretch>
                  <a:fillRect l="-1277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5AA94A0B-528E-4292-BA85-06FB73AB80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534" y="5943600"/>
            <a:ext cx="3524250" cy="3524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CA4FF60-FC75-491D-BEF0-4F28C87B304B}"/>
                  </a:ext>
                </a:extLst>
              </p:cNvPr>
              <p:cNvSpPr txBox="1"/>
              <p:nvPr/>
            </p:nvSpPr>
            <p:spPr>
              <a:xfrm>
                <a:off x="5334000" y="5867400"/>
                <a:ext cx="17336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CA4FF60-FC75-491D-BEF0-4F28C87B30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5867400"/>
                <a:ext cx="1733697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478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E251F0-46BB-4ED8-A0A6-235491A40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524000"/>
            <a:ext cx="5867400" cy="43057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57090"/>
            <a:ext cx="2561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ea typeface="MS PGothic" panose="020B0600070205080204" pitchFamily="34" charset="-128"/>
                <a:sym typeface="Helvetica Light" pitchFamily="-84" charset="0"/>
              </a:rPr>
              <a:t>Topological defects</a:t>
            </a: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-32" y="428604"/>
            <a:ext cx="8626078" cy="26789"/>
          </a:xfrm>
          <a:prstGeom prst="rect">
            <a:avLst/>
          </a:prstGeom>
          <a:gradFill rotWithShape="0">
            <a:gsLst>
              <a:gs pos="0">
                <a:srgbClr val="3B3CF4"/>
              </a:gs>
              <a:gs pos="100000">
                <a:srgbClr val="E1E3F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hangingPunct="1"/>
            <a:endParaRPr lang="en-US" altLang="en-US" sz="5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356886" y="657646"/>
                <a:ext cx="610859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/>
                  <a:t>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/>
                  <a:t> space, topological defects are possible</a:t>
                </a: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86" y="657646"/>
                <a:ext cx="6108595" cy="461665"/>
              </a:xfrm>
              <a:prstGeom prst="rect">
                <a:avLst/>
              </a:prstGeom>
              <a:blipFill>
                <a:blip r:embed="rId4"/>
                <a:stretch>
                  <a:fillRect l="-1597" t="-10526" r="-399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8D390DD-D28E-4D37-96B4-0FE53F82C1B8}"/>
              </a:ext>
            </a:extLst>
          </p:cNvPr>
          <p:cNvSpPr txBox="1"/>
          <p:nvPr/>
        </p:nvSpPr>
        <p:spPr>
          <a:xfrm>
            <a:off x="1143000" y="3276757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Domain wall (n=1)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B7D4A7-C636-46AC-B175-D72B7127E025}"/>
              </a:ext>
            </a:extLst>
          </p:cNvPr>
          <p:cNvSpPr txBox="1"/>
          <p:nvPr/>
        </p:nvSpPr>
        <p:spPr>
          <a:xfrm>
            <a:off x="3299814" y="3276757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Vortex (d=2=n)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053B3E-C306-4F30-909A-D403686DC743}"/>
              </a:ext>
            </a:extLst>
          </p:cNvPr>
          <p:cNvSpPr txBox="1"/>
          <p:nvPr/>
        </p:nvSpPr>
        <p:spPr>
          <a:xfrm>
            <a:off x="5105400" y="3311821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Vortex string (d=3, n=2)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6F2A22-E489-4771-B482-0C58D3D0CDF2}"/>
              </a:ext>
            </a:extLst>
          </p:cNvPr>
          <p:cNvSpPr txBox="1"/>
          <p:nvPr/>
        </p:nvSpPr>
        <p:spPr>
          <a:xfrm>
            <a:off x="762000" y="5852344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Monopole (d=3=n)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2225CD-CE8C-4695-BBB2-91608C88D2F8}"/>
              </a:ext>
            </a:extLst>
          </p:cNvPr>
          <p:cNvSpPr txBox="1"/>
          <p:nvPr/>
        </p:nvSpPr>
        <p:spPr>
          <a:xfrm>
            <a:off x="3200400" y="5864799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Anti-vortex (d=2=n)</a:t>
            </a:r>
          </a:p>
        </p:txBody>
      </p:sp>
    </p:spTree>
    <p:extLst>
      <p:ext uri="{BB962C8B-B14F-4D97-AF65-F5344CB8AC3E}">
        <p14:creationId xmlns:p14="http://schemas.microsoft.com/office/powerpoint/2010/main" val="455328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57090"/>
            <a:ext cx="4788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ea typeface="MS PGothic" panose="020B0600070205080204" pitchFamily="34" charset="-128"/>
                <a:sym typeface="Helvetica Light" pitchFamily="-84" charset="0"/>
              </a:rPr>
              <a:t>Topological defects – functional form</a:t>
            </a: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-32" y="428604"/>
            <a:ext cx="8626078" cy="26789"/>
          </a:xfrm>
          <a:prstGeom prst="rect">
            <a:avLst/>
          </a:prstGeom>
          <a:gradFill rotWithShape="0">
            <a:gsLst>
              <a:gs pos="0">
                <a:srgbClr val="3B3CF4"/>
              </a:gs>
              <a:gs pos="100000">
                <a:srgbClr val="E1E3F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hangingPunct="1"/>
            <a:endParaRPr lang="en-US" altLang="en-US" sz="5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356886" y="657646"/>
                <a:ext cx="488845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/>
                  <a:t>For radially symmetric defects,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≥2</m:t>
                    </m:r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86" y="657646"/>
                <a:ext cx="4888454" cy="461665"/>
              </a:xfrm>
              <a:prstGeom prst="rect">
                <a:avLst/>
              </a:prstGeom>
              <a:blipFill>
                <a:blip r:embed="rId3"/>
                <a:stretch>
                  <a:fillRect l="-1998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71C3C7A2-92E3-4096-8E3F-982111F4F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4228" y="1258202"/>
            <a:ext cx="1562100" cy="390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0AD8DC-65D2-48CA-9D91-ECD5E37755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902" y="2235357"/>
            <a:ext cx="4848225" cy="89535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D4ECB56-7797-4663-8710-FFBC97B1CE8F}"/>
              </a:ext>
            </a:extLst>
          </p:cNvPr>
          <p:cNvSpPr/>
          <p:nvPr/>
        </p:nvSpPr>
        <p:spPr>
          <a:xfrm>
            <a:off x="475636" y="1675919"/>
            <a:ext cx="2790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Steady state 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92CA48A-1819-418D-8B6B-E002661244A7}"/>
                  </a:ext>
                </a:extLst>
              </p:cNvPr>
              <p:cNvSpPr txBox="1"/>
              <p:nvPr/>
            </p:nvSpPr>
            <p:spPr>
              <a:xfrm>
                <a:off x="475636" y="3141867"/>
                <a:ext cx="85159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Boundary condition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=0,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92CA48A-1819-418D-8B6B-E00266124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636" y="3141867"/>
                <a:ext cx="8515964" cy="461665"/>
              </a:xfrm>
              <a:prstGeom prst="rect">
                <a:avLst/>
              </a:prstGeom>
              <a:blipFill>
                <a:blip r:embed="rId6"/>
                <a:stretch>
                  <a:fillRect l="-1074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F3ECAC3F-BCE9-4CD9-8DC8-60094490B4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8214" y="4362066"/>
            <a:ext cx="1885950" cy="4381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70D85F-B7C0-4DC7-8CFC-206FAAC12D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9094" y="4157873"/>
            <a:ext cx="2114550" cy="9429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E3122A3-CD03-4FF0-84DB-872F58811B8C}"/>
              </a:ext>
            </a:extLst>
          </p:cNvPr>
          <p:cNvSpPr txBox="1"/>
          <p:nvPr/>
        </p:nvSpPr>
        <p:spPr>
          <a:xfrm>
            <a:off x="475636" y="3622247"/>
            <a:ext cx="8515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At large r, the asymptotic form of f is given by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E01D14F-CD1E-42F2-9A9E-ABE981AE6755}"/>
                  </a:ext>
                </a:extLst>
              </p:cNvPr>
              <p:cNvSpPr txBox="1"/>
              <p:nvPr/>
            </p:nvSpPr>
            <p:spPr>
              <a:xfrm>
                <a:off x="475636" y="5174809"/>
                <a:ext cx="6781800" cy="12782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Power law decay instead of exponential decay</a:t>
                </a:r>
              </a:p>
              <a:p>
                <a:r>
                  <a:rPr lang="en-US" sz="2400" dirty="0"/>
                  <a:t>Length scale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𝜉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−1)/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</m:rad>
                  </m:oMath>
                </a14:m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=1−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E01D14F-CD1E-42F2-9A9E-ABE981AE67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636" y="5174809"/>
                <a:ext cx="6781800" cy="1278235"/>
              </a:xfrm>
              <a:prstGeom prst="rect">
                <a:avLst/>
              </a:prstGeom>
              <a:blipFill>
                <a:blip r:embed="rId9"/>
                <a:stretch>
                  <a:fillRect l="-1348" t="-3810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20C8ACF5-7093-45D6-8E04-E79DE3758B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3349" y="506447"/>
            <a:ext cx="3174479" cy="240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192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57090"/>
            <a:ext cx="3650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ea typeface="MS PGothic" panose="020B0600070205080204" pitchFamily="34" charset="-128"/>
                <a:sym typeface="Helvetica Light" pitchFamily="-84" charset="0"/>
              </a:rPr>
              <a:t>Topological defects - energy</a:t>
            </a: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-32" y="428604"/>
            <a:ext cx="8626078" cy="26789"/>
          </a:xfrm>
          <a:prstGeom prst="rect">
            <a:avLst/>
          </a:prstGeom>
          <a:gradFill rotWithShape="0">
            <a:gsLst>
              <a:gs pos="0">
                <a:srgbClr val="3B3CF4"/>
              </a:gs>
              <a:gs pos="100000">
                <a:srgbClr val="E1E3F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hangingPunct="1"/>
            <a:endParaRPr lang="en-US" altLang="en-US" sz="5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356886" y="657646"/>
                <a:ext cx="5334281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/>
                  <a:t>Typical defect separation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sz="2400" b="0" dirty="0"/>
              </a:p>
              <a:p>
                <a:r>
                  <a:rPr lang="en-US" sz="2400" dirty="0"/>
                  <a:t>Defect energy density scale as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𝐿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86" y="657646"/>
                <a:ext cx="5334281" cy="830997"/>
              </a:xfrm>
              <a:prstGeom prst="rect">
                <a:avLst/>
              </a:prstGeom>
              <a:blipFill>
                <a:blip r:embed="rId3"/>
                <a:stretch>
                  <a:fillRect l="-1829" t="-5882" b="-16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2823B1C-2505-43F5-953F-EEA0491C2425}"/>
                  </a:ext>
                </a:extLst>
              </p:cNvPr>
              <p:cNvSpPr txBox="1"/>
              <p:nvPr/>
            </p:nvSpPr>
            <p:spPr>
              <a:xfrm>
                <a:off x="356886" y="1620500"/>
                <a:ext cx="8229600" cy="2891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400">
                          <a:latin typeface="Cambria Math" panose="02040503050406030204" pitchFamily="18" charset="0"/>
                        </a:rPr>
                        <m:t>;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dirty="0"/>
              </a:p>
              <a:p>
                <a:pPr algn="ctr"/>
                <a:r>
                  <a:rPr lang="en-US" sz="2400" dirty="0"/>
                  <a:t>1 domain wall per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400" b="0" i="1" dirty="0">
                    <a:latin typeface="Cambria Math" panose="02040503050406030204" pitchFamily="18" charset="0"/>
                  </a:rPr>
                  <a:t>, </a:t>
                </a:r>
                <a:r>
                  <a:rPr lang="en-US" sz="2400" b="0" dirty="0">
                    <a:latin typeface="Cambria Math" panose="02040503050406030204" pitchFamily="18" charset="0"/>
                  </a:rPr>
                  <a:t>each domain wall has constant energy </a:t>
                </a:r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ln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L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2400" b="0" dirty="0"/>
              </a:p>
              <a:p>
                <a:r>
                  <a:rPr lang="en-US" sz="2400" b="0" dirty="0"/>
                  <a:t>1 vortex per cros</a:t>
                </a:r>
                <a:r>
                  <a:rPr lang="en-US" sz="2400" dirty="0"/>
                  <a:t>s section </a:t>
                </a:r>
                <a:r>
                  <a:rPr lang="en-US" sz="2400" b="0" dirty="0"/>
                  <a:t>area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𝐿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b="0" dirty="0"/>
                  <a:t>, with each defect costs energy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𝜉</m:t>
                            </m:r>
                          </m:den>
                        </m:f>
                      </m:e>
                    </m:func>
                  </m:oMath>
                </a14:m>
                <a:endParaRPr lang="en-US" sz="24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&gt;2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2823B1C-2505-43F5-953F-EEA0491C24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86" y="1620500"/>
                <a:ext cx="8229600" cy="2891369"/>
              </a:xfrm>
              <a:prstGeom prst="rect">
                <a:avLst/>
              </a:prstGeom>
              <a:blipFill>
                <a:blip r:embed="rId4"/>
                <a:stretch>
                  <a:fillRect l="-1185" r="-1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2593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57090"/>
            <a:ext cx="3334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Irrelevance of fluctuation</a:t>
            </a:r>
            <a:endParaRPr lang="en-US" sz="2400" dirty="0">
              <a:latin typeface="+mj-lt"/>
              <a:ea typeface="MS PGothic" panose="020B0600070205080204" pitchFamily="34" charset="-128"/>
              <a:sym typeface="Helvetica Light" pitchFamily="-84" charset="0"/>
            </a:endParaRP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-32" y="428604"/>
            <a:ext cx="8626078" cy="26789"/>
          </a:xfrm>
          <a:prstGeom prst="rect">
            <a:avLst/>
          </a:prstGeom>
          <a:gradFill rotWithShape="0">
            <a:gsLst>
              <a:gs pos="0">
                <a:srgbClr val="3B3CF4"/>
              </a:gs>
              <a:gs pos="100000">
                <a:srgbClr val="E1E3F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hangingPunct="1"/>
            <a:endParaRPr lang="en-US" altLang="en-US" sz="5000" dirty="0"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56886" y="657646"/>
            <a:ext cx="80251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Previously argue that temperature is irrelevant for coarsening.</a:t>
            </a:r>
          </a:p>
          <a:p>
            <a:endParaRPr lang="en-US" sz="2400" dirty="0"/>
          </a:p>
          <a:p>
            <a:r>
              <a:rPr lang="en-US" sz="2400" dirty="0"/>
              <a:t>A heuristic RG argument shows that temperature is rescaled to zero after spatial-temporal coarse graining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63F113-ED36-4594-9BBA-6FC231375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3665581"/>
            <a:ext cx="6553200" cy="1381125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72FB43A4-8B80-4FAD-8447-3FF6508E9AF7}"/>
              </a:ext>
            </a:extLst>
          </p:cNvPr>
          <p:cNvSpPr/>
          <p:nvPr/>
        </p:nvSpPr>
        <p:spPr>
          <a:xfrm flipH="1" flipV="1">
            <a:off x="2438400" y="5110811"/>
            <a:ext cx="4038600" cy="2243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96063B1-CC9F-482F-9CEC-2AF36EE48CB8}"/>
              </a:ext>
            </a:extLst>
          </p:cNvPr>
          <p:cNvSpPr/>
          <p:nvPr/>
        </p:nvSpPr>
        <p:spPr>
          <a:xfrm flipH="1">
            <a:off x="3859404" y="3841870"/>
            <a:ext cx="760594" cy="1524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6E17F4-E716-4663-9AA0-A1A4BB43700F}"/>
              </a:ext>
            </a:extLst>
          </p:cNvPr>
          <p:cNvSpPr txBox="1"/>
          <p:nvPr/>
        </p:nvSpPr>
        <p:spPr>
          <a:xfrm>
            <a:off x="2957740" y="3048753"/>
            <a:ext cx="299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Original quench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41BAA4-CDC1-4FDA-93F0-E767EE65FAA2}"/>
              </a:ext>
            </a:extLst>
          </p:cNvPr>
          <p:cNvSpPr txBox="1"/>
          <p:nvPr/>
        </p:nvSpPr>
        <p:spPr>
          <a:xfrm>
            <a:off x="3072040" y="5435025"/>
            <a:ext cx="299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Rescaled quench</a:t>
            </a:r>
          </a:p>
        </p:txBody>
      </p:sp>
    </p:spTree>
    <p:extLst>
      <p:ext uri="{BB962C8B-B14F-4D97-AF65-F5344CB8AC3E}">
        <p14:creationId xmlns:p14="http://schemas.microsoft.com/office/powerpoint/2010/main" val="616080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57090"/>
            <a:ext cx="5803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Irrelevance of fluctuation – more detailed RG</a:t>
            </a:r>
            <a:endParaRPr lang="en-US" sz="2400" dirty="0">
              <a:ea typeface="MS PGothic" panose="020B0600070205080204" pitchFamily="34" charset="-128"/>
              <a:sym typeface="Helvetica Light" pitchFamily="-84" charset="0"/>
            </a:endParaRP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-32" y="428604"/>
            <a:ext cx="8626078" cy="26789"/>
          </a:xfrm>
          <a:prstGeom prst="rect">
            <a:avLst/>
          </a:prstGeom>
          <a:gradFill rotWithShape="0">
            <a:gsLst>
              <a:gs pos="0">
                <a:srgbClr val="3B3CF4"/>
              </a:gs>
              <a:gs pos="100000">
                <a:srgbClr val="E1E3F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hangingPunct="1"/>
            <a:endParaRPr lang="en-US" altLang="en-US" sz="5000" dirty="0"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56886" y="838200"/>
            <a:ext cx="55834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Evolution with conserved order parameter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42A158-78F1-499C-ADB9-1F2BDFF42A5D}"/>
              </a:ext>
            </a:extLst>
          </p:cNvPr>
          <p:cNvSpPr/>
          <p:nvPr/>
        </p:nvSpPr>
        <p:spPr>
          <a:xfrm>
            <a:off x="228601" y="3197020"/>
            <a:ext cx="8915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Fluctuation dissipation relation gives us the noise correlator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30650D-1766-4537-8413-E7AE6C08D4A2}"/>
              </a:ext>
            </a:extLst>
          </p:cNvPr>
          <p:cNvSpPr/>
          <p:nvPr/>
        </p:nvSpPr>
        <p:spPr>
          <a:xfrm>
            <a:off x="228600" y="5154536"/>
            <a:ext cx="8915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Here we assume the mean field free energy landscape and temperature can be tuned independently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FD5C8B-F843-44FB-8920-2787271E4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388" y="3797576"/>
            <a:ext cx="7311474" cy="7744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63E29D-1779-49AD-A73C-EA7CC4A48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6501" y="1550511"/>
            <a:ext cx="3343275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3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57090"/>
            <a:ext cx="6022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Irrelevance of fluctuation – more detailed RG</a:t>
            </a:r>
            <a:endParaRPr lang="en-US" sz="2400" dirty="0">
              <a:ea typeface="MS PGothic" panose="020B0600070205080204" pitchFamily="34" charset="-128"/>
              <a:sym typeface="Helvetica Light" pitchFamily="-84" charset="0"/>
            </a:endParaRP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-32" y="428604"/>
            <a:ext cx="8626078" cy="26789"/>
          </a:xfrm>
          <a:prstGeom prst="rect">
            <a:avLst/>
          </a:prstGeom>
          <a:gradFill rotWithShape="0">
            <a:gsLst>
              <a:gs pos="0">
                <a:srgbClr val="3B3CF4"/>
              </a:gs>
              <a:gs pos="100000">
                <a:srgbClr val="E1E3F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hangingPunct="1"/>
            <a:endParaRPr lang="en-US" altLang="en-US" sz="5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533400" y="1076237"/>
                <a:ext cx="241405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′,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076237"/>
                <a:ext cx="2414059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FF2147B-CED4-466E-A8EF-D027AC4B09FF}"/>
              </a:ext>
            </a:extLst>
          </p:cNvPr>
          <p:cNvSpPr txBox="1"/>
          <p:nvPr/>
        </p:nvSpPr>
        <p:spPr>
          <a:xfrm>
            <a:off x="457200" y="609600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Rescale time, space and order parameter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6CE62A-5048-460E-A4C6-A1DB6DC31FAE}"/>
              </a:ext>
            </a:extLst>
          </p:cNvPr>
          <p:cNvSpPr txBox="1"/>
          <p:nvPr/>
        </p:nvSpPr>
        <p:spPr>
          <a:xfrm>
            <a:off x="457200" y="2010910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Correlator rescaled as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800B0BC-335C-4BE5-8CDA-A3628C47EB14}"/>
                  </a:ext>
                </a:extLst>
              </p:cNvPr>
              <p:cNvSpPr txBox="1"/>
              <p:nvPr/>
            </p:nvSpPr>
            <p:spPr>
              <a:xfrm>
                <a:off x="533400" y="3206652"/>
                <a:ext cx="838200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If the correlation has reach the coarsening scaling form, the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400" b="0" dirty="0"/>
              </a:p>
              <a:p>
                <a:endParaRPr lang="en-US" sz="2400" b="0" dirty="0"/>
              </a:p>
              <a:p>
                <a:r>
                  <a:rPr lang="en-US" sz="2400" dirty="0"/>
                  <a:t>Alternatively, the order parameter has already saturated except at domain walls and defects, so there is no rescaling of order parameter.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800B0BC-335C-4BE5-8CDA-A3628C47EB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3206652"/>
                <a:ext cx="8382000" cy="1938992"/>
              </a:xfrm>
              <a:prstGeom prst="rect">
                <a:avLst/>
              </a:prstGeom>
              <a:blipFill>
                <a:blip r:embed="rId4"/>
                <a:stretch>
                  <a:fillRect l="-1164" t="-2516" r="-1309" b="-6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87AE1958-8191-4FF2-925F-6E94D8FF6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8263" y="1111332"/>
            <a:ext cx="4641261" cy="4563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86A31A-F631-44EB-9E12-3DDB91C3CC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057" y="2667077"/>
            <a:ext cx="7817544" cy="40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64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57090"/>
            <a:ext cx="6022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Irrelevance of fluctuation – more detailed RG</a:t>
            </a:r>
            <a:endParaRPr lang="en-US" sz="2400" dirty="0">
              <a:ea typeface="MS PGothic" panose="020B0600070205080204" pitchFamily="34" charset="-128"/>
              <a:sym typeface="Helvetica Light" pitchFamily="-84" charset="0"/>
            </a:endParaRP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-32" y="428604"/>
            <a:ext cx="8626078" cy="26789"/>
          </a:xfrm>
          <a:prstGeom prst="rect">
            <a:avLst/>
          </a:prstGeom>
          <a:gradFill rotWithShape="0">
            <a:gsLst>
              <a:gs pos="0">
                <a:srgbClr val="3B3CF4"/>
              </a:gs>
              <a:gs pos="100000">
                <a:srgbClr val="E1E3F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hangingPunct="1"/>
            <a:endParaRPr lang="en-US" altLang="en-US" sz="5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64207BD-D658-413A-B005-03FF59A2792B}"/>
                  </a:ext>
                </a:extLst>
              </p:cNvPr>
              <p:cNvSpPr txBox="1"/>
              <p:nvPr/>
            </p:nvSpPr>
            <p:spPr>
              <a:xfrm>
                <a:off x="302770" y="650780"/>
                <a:ext cx="7317230" cy="478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Rescale free energy,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sz="2400" dirty="0"/>
                  <a:t> and rescale equation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64207BD-D658-413A-B005-03FF59A279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770" y="650780"/>
                <a:ext cx="7317230" cy="478977"/>
              </a:xfrm>
              <a:prstGeom prst="rect">
                <a:avLst/>
              </a:prstGeom>
              <a:blipFill>
                <a:blip r:embed="rId3"/>
                <a:stretch>
                  <a:fillRect l="-1333" t="-6410" b="-294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24A1AA13-D03F-477D-8E0F-6B48C5DF9143}"/>
              </a:ext>
            </a:extLst>
          </p:cNvPr>
          <p:cNvSpPr txBox="1"/>
          <p:nvPr/>
        </p:nvSpPr>
        <p:spPr>
          <a:xfrm>
            <a:off x="165315" y="2593601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Define new noise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07F92D-4484-43E0-8BD3-48D1DC96B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119" y="1453081"/>
            <a:ext cx="5057775" cy="990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C2D1B9-62C0-400C-9EA6-A6251BFB9447}"/>
              </a:ext>
            </a:extLst>
          </p:cNvPr>
          <p:cNvSpPr txBox="1"/>
          <p:nvPr/>
        </p:nvSpPr>
        <p:spPr>
          <a:xfrm>
            <a:off x="291884" y="4910314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With noise correlator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2E7CC4-E412-413A-9F0F-6A0166B14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6491" y="2527175"/>
            <a:ext cx="4295775" cy="609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9D7C16-82FD-46AE-88C9-D675FEB22563}"/>
              </a:ext>
            </a:extLst>
          </p:cNvPr>
          <p:cNvSpPr txBox="1"/>
          <p:nvPr/>
        </p:nvSpPr>
        <p:spPr>
          <a:xfrm>
            <a:off x="291884" y="3337525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equation of motion in terms of new variables is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0A1907-FD4E-4D8B-9A42-2CACA659CA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4382" y="3940945"/>
            <a:ext cx="5029200" cy="933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D883AF-1642-48AF-B004-2A89043836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600" y="5562600"/>
            <a:ext cx="74580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23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57090"/>
            <a:ext cx="6022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Irrelevance of fluctuation – more detailed RG</a:t>
            </a:r>
            <a:endParaRPr lang="en-US" sz="2400" dirty="0">
              <a:ea typeface="MS PGothic" panose="020B0600070205080204" pitchFamily="34" charset="-128"/>
              <a:sym typeface="Helvetica Light" pitchFamily="-84" charset="0"/>
            </a:endParaRP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-32" y="428604"/>
            <a:ext cx="8626078" cy="26789"/>
          </a:xfrm>
          <a:prstGeom prst="rect">
            <a:avLst/>
          </a:prstGeom>
          <a:gradFill rotWithShape="0">
            <a:gsLst>
              <a:gs pos="0">
                <a:srgbClr val="3B3CF4"/>
              </a:gs>
              <a:gs pos="100000">
                <a:srgbClr val="E1E3F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hangingPunct="1"/>
            <a:endParaRPr lang="en-US" altLang="en-US" sz="50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C2D1B9-62C0-400C-9EA6-A6251BFB9447}"/>
              </a:ext>
            </a:extLst>
          </p:cNvPr>
          <p:cNvSpPr txBox="1"/>
          <p:nvPr/>
        </p:nvSpPr>
        <p:spPr>
          <a:xfrm>
            <a:off x="203158" y="2450551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is equivalent to rescaling of parameters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19D7C16-82FD-46AE-88C9-D675FEB22563}"/>
                  </a:ext>
                </a:extLst>
              </p:cNvPr>
              <p:cNvSpPr txBox="1"/>
              <p:nvPr/>
            </p:nvSpPr>
            <p:spPr>
              <a:xfrm>
                <a:off x="490537" y="4079370"/>
                <a:ext cx="84582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Assuming there is a coarsening fixed point with constant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400" dirty="0"/>
                  <a:t>, this implies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=2−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19D7C16-82FD-46AE-88C9-D675FEB22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37" y="4079370"/>
                <a:ext cx="8458200" cy="830997"/>
              </a:xfrm>
              <a:prstGeom prst="rect">
                <a:avLst/>
              </a:prstGeom>
              <a:blipFill>
                <a:blip r:embed="rId4"/>
                <a:stretch>
                  <a:fillRect l="-1081" t="-5839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890A1907-FD4E-4D8B-9A42-2CACA659C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384" y="646014"/>
            <a:ext cx="5029200" cy="933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D883AF-1642-48AF-B004-2A89043836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1714970"/>
            <a:ext cx="7458075" cy="600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6EA787-AB5C-4D0C-BA28-E1F0D90F3C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5687" y="2900362"/>
            <a:ext cx="195262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84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57090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Outline</a:t>
            </a:r>
            <a:endParaRPr lang="en-US" sz="2400" dirty="0">
              <a:latin typeface="Helvetica Light" pitchFamily="-84" charset="0"/>
              <a:ea typeface="MS PGothic" panose="020B0600070205080204" pitchFamily="34" charset="-128"/>
              <a:sym typeface="Helvetica Light" pitchFamily="-84" charset="0"/>
            </a:endParaRP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-32" y="428604"/>
            <a:ext cx="8626078" cy="26789"/>
          </a:xfrm>
          <a:prstGeom prst="rect">
            <a:avLst/>
          </a:prstGeom>
          <a:gradFill rotWithShape="0">
            <a:gsLst>
              <a:gs pos="0">
                <a:srgbClr val="3B3CF4"/>
              </a:gs>
              <a:gs pos="100000">
                <a:srgbClr val="E1E3F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hangingPunct="1"/>
            <a:endParaRPr lang="en-US" altLang="en-US" sz="5000" dirty="0"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0034" y="1100066"/>
            <a:ext cx="6086025" cy="267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Non equilibrium physics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2400" dirty="0"/>
              <a:t>Infinite relaxation time for infinite system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2400" dirty="0"/>
              <a:t>Breaking fluctuation dissipation relation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Renormalization group treatment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Coarsening in isolated quantum system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Non-thermal fixed point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2400" dirty="0"/>
              <a:t>Self similar evolution</a:t>
            </a:r>
          </a:p>
        </p:txBody>
      </p:sp>
    </p:spTree>
    <p:extLst>
      <p:ext uri="{BB962C8B-B14F-4D97-AF65-F5344CB8AC3E}">
        <p14:creationId xmlns:p14="http://schemas.microsoft.com/office/powerpoint/2010/main" val="28204107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57090"/>
            <a:ext cx="5003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Prediction of dynamic exponent z – RG</a:t>
            </a:r>
            <a:endParaRPr lang="en-US" sz="2400" dirty="0">
              <a:ea typeface="MS PGothic" panose="020B0600070205080204" pitchFamily="34" charset="-128"/>
              <a:sym typeface="Helvetica Light" pitchFamily="-84" charset="0"/>
            </a:endParaRP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-32" y="428604"/>
            <a:ext cx="8626078" cy="26789"/>
          </a:xfrm>
          <a:prstGeom prst="rect">
            <a:avLst/>
          </a:prstGeom>
          <a:gradFill rotWithShape="0">
            <a:gsLst>
              <a:gs pos="0">
                <a:srgbClr val="3B3CF4"/>
              </a:gs>
              <a:gs pos="100000">
                <a:srgbClr val="E1E3F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hangingPunct="1"/>
            <a:endParaRPr lang="en-US" altLang="en-US" sz="5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08A39B8-C569-4C3C-AE5F-5456F320E544}"/>
                  </a:ext>
                </a:extLst>
              </p:cNvPr>
              <p:cNvSpPr txBox="1"/>
              <p:nvPr/>
            </p:nvSpPr>
            <p:spPr>
              <a:xfrm>
                <a:off x="381000" y="793412"/>
                <a:ext cx="8458200" cy="847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Under RG, energy density scale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sup>
                    </m:sSup>
                  </m:oMath>
                </a14:m>
                <a:r>
                  <a:rPr lang="en-US" sz="2400" dirty="0"/>
                  <a:t> (up to logarithmic correction), equate this with defect energy density.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08A39B8-C569-4C3C-AE5F-5456F320E5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793412"/>
                <a:ext cx="8458200" cy="847027"/>
              </a:xfrm>
              <a:prstGeom prst="rect">
                <a:avLst/>
              </a:prstGeom>
              <a:blipFill>
                <a:blip r:embed="rId3"/>
                <a:stretch>
                  <a:fillRect l="-1154" t="-3597" b="-158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5897469-998B-4B52-AB39-55E8E5BFABF0}"/>
                  </a:ext>
                </a:extLst>
              </p:cNvPr>
              <p:cNvSpPr txBox="1"/>
              <p:nvPr/>
            </p:nvSpPr>
            <p:spPr>
              <a:xfrm>
                <a:off x="43543" y="2587882"/>
                <a:ext cx="84582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=−1;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−1;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=−2;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−2;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≥2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5897469-998B-4B52-AB39-55E8E5BFAB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3" y="2587882"/>
                <a:ext cx="8458200" cy="830997"/>
              </a:xfrm>
              <a:prstGeom prst="rect">
                <a:avLst/>
              </a:prstGeom>
              <a:blipFill>
                <a:blip r:embed="rId4"/>
                <a:stretch>
                  <a:fillRect b="-9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96F9E42-E92E-4526-8D06-235C3E55A495}"/>
                  </a:ext>
                </a:extLst>
              </p:cNvPr>
              <p:cNvSpPr txBox="1"/>
              <p:nvPr/>
            </p:nvSpPr>
            <p:spPr>
              <a:xfrm>
                <a:off x="3133496" y="4603925"/>
                <a:ext cx="227829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=3;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=4;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≥2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96F9E42-E92E-4526-8D06-235C3E55A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3496" y="4603925"/>
                <a:ext cx="2278293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162C0E1-3BD2-4B88-9BA9-B13F872FB36F}"/>
                  </a:ext>
                </a:extLst>
              </p:cNvPr>
              <p:cNvSpPr txBox="1"/>
              <p:nvPr/>
            </p:nvSpPr>
            <p:spPr>
              <a:xfrm>
                <a:off x="381000" y="5502859"/>
                <a:ext cx="8458200" cy="8447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Recover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1/3</m:t>
                        </m:r>
                      </m:sup>
                    </m:sSup>
                  </m:oMath>
                </a14:m>
                <a:r>
                  <a:rPr lang="en-US" sz="2400" dirty="0"/>
                  <a:t> growth law for conserved </a:t>
                </a:r>
                <a:r>
                  <a:rPr lang="en-US" sz="2400" dirty="0" err="1"/>
                  <a:t>Ising</a:t>
                </a:r>
                <a:r>
                  <a:rPr lang="en-US" sz="2400" dirty="0"/>
                  <a:t>,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1/4</m:t>
                        </m:r>
                      </m:sup>
                    </m:sSup>
                  </m:oMath>
                </a14:m>
                <a:r>
                  <a:rPr lang="en-US" sz="2400" dirty="0"/>
                  <a:t> growth law for conserved vector model.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162C0E1-3BD2-4B88-9BA9-B13F872FB3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5502859"/>
                <a:ext cx="8458200" cy="844783"/>
              </a:xfrm>
              <a:prstGeom prst="rect">
                <a:avLst/>
              </a:prstGeom>
              <a:blipFill>
                <a:blip r:embed="rId6"/>
                <a:stretch>
                  <a:fillRect l="-1154" t="-4348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773D4DD-93A0-40E1-B129-E091D065103A}"/>
                  </a:ext>
                </a:extLst>
              </p:cNvPr>
              <p:cNvSpPr txBox="1"/>
              <p:nvPr/>
            </p:nvSpPr>
            <p:spPr>
              <a:xfrm>
                <a:off x="2684314" y="1640439"/>
                <a:ext cx="395062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400" dirty="0"/>
                  <a:t>; domain wall</a:t>
                </a:r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≥2</m:t>
                    </m:r>
                  </m:oMath>
                </a14:m>
                <a:r>
                  <a:rPr lang="en-US" sz="2400" dirty="0"/>
                  <a:t>; defects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773D4DD-93A0-40E1-B129-E091D06510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4314" y="1640439"/>
                <a:ext cx="3950623" cy="830997"/>
              </a:xfrm>
              <a:prstGeom prst="rect">
                <a:avLst/>
              </a:prstGeom>
              <a:blipFill>
                <a:blip r:embed="rId7"/>
                <a:stretch>
                  <a:fillRect l="-309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D28C76C-8AA0-42C4-A213-F4EC32ED8AF1}"/>
                  </a:ext>
                </a:extLst>
              </p:cNvPr>
              <p:cNvSpPr txBox="1"/>
              <p:nvPr/>
            </p:nvSpPr>
            <p:spPr>
              <a:xfrm>
                <a:off x="430525" y="3499768"/>
                <a:ext cx="84582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For </a:t>
                </a:r>
                <a:r>
                  <a:rPr lang="en-US" sz="2400" dirty="0" err="1"/>
                  <a:t>Ising</a:t>
                </a:r>
                <a:r>
                  <a:rPr lang="en-US" sz="2400" dirty="0"/>
                  <a:t>, fluctuation does not matter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For vector model 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≥2</m:t>
                    </m:r>
                  </m:oMath>
                </a14:m>
                <a:r>
                  <a:rPr lang="en-US" sz="2400" dirty="0"/>
                  <a:t>), fluctuation does not matter for d&gt;2.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D28C76C-8AA0-42C4-A213-F4EC32ED8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525" y="3499768"/>
                <a:ext cx="8458200" cy="830997"/>
              </a:xfrm>
              <a:prstGeom prst="rect">
                <a:avLst/>
              </a:prstGeom>
              <a:blipFill>
                <a:blip r:embed="rId8"/>
                <a:stretch>
                  <a:fillRect l="-1154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1238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57090"/>
            <a:ext cx="4483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ea typeface="MS PGothic" panose="020B0600070205080204" pitchFamily="34" charset="-128"/>
                <a:sym typeface="Helvetica Light" pitchFamily="-84" charset="0"/>
              </a:rPr>
              <a:t>Summary of dynamical exponent z</a:t>
            </a: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-32" y="428604"/>
            <a:ext cx="8626078" cy="26789"/>
          </a:xfrm>
          <a:prstGeom prst="rect">
            <a:avLst/>
          </a:prstGeom>
          <a:gradFill rotWithShape="0">
            <a:gsLst>
              <a:gs pos="0">
                <a:srgbClr val="3B3CF4"/>
              </a:gs>
              <a:gs pos="100000">
                <a:srgbClr val="E1E3F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hangingPunct="1"/>
            <a:endParaRPr lang="en-US" altLang="en-US" sz="5000" dirty="0"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43000" y="1752600"/>
            <a:ext cx="645478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/>
              <a:t>With no conservation law - z=2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err="1"/>
              <a:t>Ising</a:t>
            </a:r>
            <a:r>
              <a:rPr lang="en-US" sz="2400" dirty="0"/>
              <a:t> with conservation law – z=3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Vector order parameter with conservation – z=4</a:t>
            </a:r>
          </a:p>
        </p:txBody>
      </p:sp>
    </p:spTree>
    <p:extLst>
      <p:ext uri="{BB962C8B-B14F-4D97-AF65-F5344CB8AC3E}">
        <p14:creationId xmlns:p14="http://schemas.microsoft.com/office/powerpoint/2010/main" val="1429775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57090"/>
            <a:ext cx="5069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ea typeface="MS PGothic" panose="020B0600070205080204" pitchFamily="34" charset="-128"/>
                <a:sym typeface="Helvetica Light" pitchFamily="-84" charset="0"/>
              </a:rPr>
              <a:t>Coarsening in isolated quantum system</a:t>
            </a: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-32" y="428604"/>
            <a:ext cx="8626078" cy="26789"/>
          </a:xfrm>
          <a:prstGeom prst="rect">
            <a:avLst/>
          </a:prstGeom>
          <a:gradFill rotWithShape="0">
            <a:gsLst>
              <a:gs pos="0">
                <a:srgbClr val="3B3CF4"/>
              </a:gs>
              <a:gs pos="100000">
                <a:srgbClr val="E1E3F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hangingPunct="1"/>
            <a:endParaRPr lang="en-US" altLang="en-US" sz="5000" dirty="0"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8600" y="651399"/>
            <a:ext cx="8229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So far coarsening is treated in the classical case, where there is source of external noise, and the system follows dissipative evolution.</a:t>
            </a:r>
          </a:p>
          <a:p>
            <a:r>
              <a:rPr lang="en-US" sz="2400" dirty="0"/>
              <a:t>How does an isolated quantum system coarsen? Can it be mapped onto classical dynamic universality class?</a:t>
            </a:r>
          </a:p>
        </p:txBody>
      </p:sp>
    </p:spTree>
    <p:extLst>
      <p:ext uri="{BB962C8B-B14F-4D97-AF65-F5344CB8AC3E}">
        <p14:creationId xmlns:p14="http://schemas.microsoft.com/office/powerpoint/2010/main" val="28211946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57090"/>
            <a:ext cx="5069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ea typeface="MS PGothic" panose="020B0600070205080204" pitchFamily="34" charset="-128"/>
                <a:sym typeface="Helvetica Light" pitchFamily="-84" charset="0"/>
              </a:rPr>
              <a:t>Coarsening in isolated quantum system</a:t>
            </a: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-32" y="428604"/>
            <a:ext cx="8626078" cy="26789"/>
          </a:xfrm>
          <a:prstGeom prst="rect">
            <a:avLst/>
          </a:prstGeom>
          <a:gradFill rotWithShape="0">
            <a:gsLst>
              <a:gs pos="0">
                <a:srgbClr val="3B3CF4"/>
              </a:gs>
              <a:gs pos="100000">
                <a:srgbClr val="E1E3F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hangingPunct="1"/>
            <a:endParaRPr lang="en-US" altLang="en-US" sz="5000" dirty="0"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4800" y="649469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F=1 spinor system – quench from polar to ferromagnetic XY phase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6003BA-161B-4DA8-8F10-6FBB37B71C39}"/>
              </a:ext>
            </a:extLst>
          </p:cNvPr>
          <p:cNvSpPr txBox="1"/>
          <p:nvPr/>
        </p:nvSpPr>
        <p:spPr>
          <a:xfrm>
            <a:off x="195943" y="6595646"/>
            <a:ext cx="3657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L.E. Sadler et. al., Nature ,443, 164 (2006)</a:t>
            </a:r>
            <a:r>
              <a:rPr lang="en-US" sz="16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773143-1F55-49C0-8D88-FE4760401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471446"/>
            <a:ext cx="2563259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E24368-6585-493B-BE32-76D73CBB637F}"/>
              </a:ext>
            </a:extLst>
          </p:cNvPr>
          <p:cNvSpPr/>
          <p:nvPr/>
        </p:nvSpPr>
        <p:spPr>
          <a:xfrm>
            <a:off x="4677273" y="5951645"/>
            <a:ext cx="3948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R. Barnett et. al., PRA 84, 023606 (2011)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7D10F8-212C-4A7F-B55F-BD25370302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487"/>
          <a:stretch/>
        </p:blipFill>
        <p:spPr>
          <a:xfrm>
            <a:off x="4234432" y="3557098"/>
            <a:ext cx="4402500" cy="21609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518881-7F09-4B29-852B-0D37CE661F34}"/>
              </a:ext>
            </a:extLst>
          </p:cNvPr>
          <p:cNvSpPr txBox="1"/>
          <p:nvPr/>
        </p:nvSpPr>
        <p:spPr>
          <a:xfrm>
            <a:off x="838200" y="2812154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Experiment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0B5764-0860-4BB9-B6C9-FA03F7FBF5A1}"/>
              </a:ext>
            </a:extLst>
          </p:cNvPr>
          <p:cNvSpPr txBox="1"/>
          <p:nvPr/>
        </p:nvSpPr>
        <p:spPr>
          <a:xfrm>
            <a:off x="5562600" y="2861846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Simulation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E1219C7-FE8E-49C3-A947-533BEDBDE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3"/>
          <a:stretch/>
        </p:blipFill>
        <p:spPr bwMode="auto">
          <a:xfrm>
            <a:off x="2245610" y="1119012"/>
            <a:ext cx="4347979" cy="159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8877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57090"/>
            <a:ext cx="4761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ea typeface="MS PGothic" panose="020B0600070205080204" pitchFamily="34" charset="-128"/>
                <a:sym typeface="Helvetica Light" pitchFamily="-84" charset="0"/>
              </a:rPr>
              <a:t>Coarsening in F=1 spinor condensate</a:t>
            </a: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-32" y="428604"/>
            <a:ext cx="8626078" cy="26789"/>
          </a:xfrm>
          <a:prstGeom prst="rect">
            <a:avLst/>
          </a:prstGeom>
          <a:gradFill rotWithShape="0">
            <a:gsLst>
              <a:gs pos="0">
                <a:srgbClr val="3B3CF4"/>
              </a:gs>
              <a:gs pos="100000">
                <a:srgbClr val="E1E3F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hangingPunct="1"/>
            <a:endParaRPr lang="en-US" altLang="en-US" sz="50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C6D423-1080-4A93-AD85-0C76FE7991D3}"/>
              </a:ext>
            </a:extLst>
          </p:cNvPr>
          <p:cNvSpPr txBox="1"/>
          <p:nvPr/>
        </p:nvSpPr>
        <p:spPr>
          <a:xfrm>
            <a:off x="217714" y="505023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Hamiltonian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765FFA9-193B-49EA-9668-E46F633FF32B}"/>
                  </a:ext>
                </a:extLst>
              </p:cNvPr>
              <p:cNvSpPr txBox="1"/>
              <p:nvPr/>
            </p:nvSpPr>
            <p:spPr>
              <a:xfrm>
                <a:off x="80737" y="3346248"/>
                <a:ext cx="3957864" cy="3477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Spin system with magnetic field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2000" dirty="0"/>
                  <a:t>- magnetization along z</a:t>
                </a:r>
              </a:p>
              <a:p>
                <a:r>
                  <a:rPr lang="en-US" sz="2000" dirty="0"/>
                  <a:t>q – quadratic Zeeman energy</a:t>
                </a:r>
              </a:p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– density</a:t>
                </a:r>
              </a:p>
              <a:p>
                <a:r>
                  <a:rPr lang="en-US" sz="2000" dirty="0"/>
                  <a:t>F – spin density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2000" dirty="0"/>
                  <a:t>– spin independent interaction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 – spin dependent interaction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sz="2000" dirty="0"/>
                  <a:t> – ferromagnetic</a:t>
                </a:r>
              </a:p>
              <a:p>
                <a:r>
                  <a:rPr lang="en-US" sz="2000" dirty="0"/>
                  <a:t>Note that it is a Bose condensate and superfluid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765FFA9-193B-49EA-9668-E46F633FF3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37" y="3346248"/>
                <a:ext cx="3957864" cy="3477875"/>
              </a:xfrm>
              <a:prstGeom prst="rect">
                <a:avLst/>
              </a:prstGeom>
              <a:blipFill>
                <a:blip r:embed="rId3"/>
                <a:stretch>
                  <a:fillRect l="-1538" t="-1053" b="-2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>
            <a:extLst>
              <a:ext uri="{FF2B5EF4-FFF2-40B4-BE49-F238E27FC236}">
                <a16:creationId xmlns:a16="http://schemas.microsoft.com/office/drawing/2014/main" id="{FCE51B3D-90C3-4471-A18E-E7C296C7B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714" y="1098141"/>
            <a:ext cx="4347979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18FACD-FB3F-4A2D-8BDB-B6122A7FEA9D}"/>
              </a:ext>
            </a:extLst>
          </p:cNvPr>
          <p:cNvSpPr txBox="1"/>
          <p:nvPr/>
        </p:nvSpPr>
        <p:spPr>
          <a:xfrm>
            <a:off x="5791200" y="604881"/>
            <a:ext cx="195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T=0 phase diagram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AEFB42-8F2C-4D47-A7F4-BDACC0E445BE}"/>
              </a:ext>
            </a:extLst>
          </p:cNvPr>
          <p:cNvSpPr/>
          <p:nvPr/>
        </p:nvSpPr>
        <p:spPr>
          <a:xfrm>
            <a:off x="4582885" y="524704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R. Barnett et. al., PRA 84, 023606 (2011)</a:t>
            </a:r>
          </a:p>
          <a:p>
            <a:r>
              <a:rPr lang="en-US" dirty="0"/>
              <a:t>Y. Kawaguchi, M. Ueda Physics Reports 520 (2012) 253–381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0F0273A-5003-476E-8017-2576FDC4B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715" y="1692750"/>
            <a:ext cx="3820886" cy="6924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93B42A-BE0D-4906-8646-5D86C2241F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714" y="2493446"/>
            <a:ext cx="2680608" cy="6798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D7A121-A101-42F5-817C-51C6E904B2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1150191"/>
            <a:ext cx="2315936" cy="3986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FD9FAEA-81C2-4B4B-BBBC-7DE513664F73}"/>
                  </a:ext>
                </a:extLst>
              </p:cNvPr>
              <p:cNvSpPr txBox="1"/>
              <p:nvPr/>
            </p:nvSpPr>
            <p:spPr>
              <a:xfrm>
                <a:off x="4449103" y="3173254"/>
                <a:ext cx="21336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≠0</m:t>
                      </m:r>
                    </m:oMath>
                  </m:oMathPara>
                </a14:m>
                <a:endParaRPr lang="en-US" dirty="0"/>
              </a:p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(3)</m:t>
                    </m:r>
                  </m:oMath>
                </a14:m>
                <a:r>
                  <a:rPr lang="en-US" dirty="0"/>
                  <a:t> symmetry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FD9FAEA-81C2-4B4B-BBBC-7DE513664F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9103" y="3173254"/>
                <a:ext cx="2133600" cy="923330"/>
              </a:xfrm>
              <a:prstGeom prst="rect">
                <a:avLst/>
              </a:prstGeom>
              <a:blipFill>
                <a:blip r:embed="rId9"/>
                <a:stretch>
                  <a:fillRect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99768D8-5F4D-426F-B0C5-AC6B02230B98}"/>
                  </a:ext>
                </a:extLst>
              </p:cNvPr>
              <p:cNvSpPr txBox="1"/>
              <p:nvPr/>
            </p:nvSpPr>
            <p:spPr>
              <a:xfrm>
                <a:off x="6623093" y="3125565"/>
                <a:ext cx="2133600" cy="109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≥2|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symmetry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99768D8-5F4D-426F-B0C5-AC6B02230B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3093" y="3125565"/>
                <a:ext cx="2133600" cy="109177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64254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57090"/>
            <a:ext cx="343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ea typeface="MS PGothic" panose="020B0600070205080204" pitchFamily="34" charset="-128"/>
                <a:sym typeface="Helvetica Light" pitchFamily="-84" charset="0"/>
              </a:rPr>
              <a:t>Mean field phase diagram</a:t>
            </a: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-32" y="428604"/>
            <a:ext cx="8626078" cy="26789"/>
          </a:xfrm>
          <a:prstGeom prst="rect">
            <a:avLst/>
          </a:prstGeom>
          <a:gradFill rotWithShape="0">
            <a:gsLst>
              <a:gs pos="0">
                <a:srgbClr val="3B3CF4"/>
              </a:gs>
              <a:gs pos="100000">
                <a:srgbClr val="E1E3F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hangingPunct="1"/>
            <a:endParaRPr lang="en-US" altLang="en-US" sz="5000" dirty="0">
              <a:latin typeface="+mj-lt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CD6C6F4-B452-4638-A99B-2FF2D697F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27561"/>
            <a:ext cx="4347979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B0286B-4060-472C-931D-488FC3CD2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380" y="912615"/>
            <a:ext cx="3482009" cy="22766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D16344B-710F-4D4D-9521-BF09C54A660A}"/>
                  </a:ext>
                </a:extLst>
              </p:cNvPr>
              <p:cNvSpPr txBox="1"/>
              <p:nvPr/>
            </p:nvSpPr>
            <p:spPr>
              <a:xfrm>
                <a:off x="4313007" y="3425547"/>
                <a:ext cx="3733800" cy="1026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XY phase magnetization</a:t>
                </a:r>
              </a:p>
              <a:p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∝</m:t>
                    </m:r>
                    <m:rad>
                      <m:radPr>
                        <m:deg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=2 |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D16344B-710F-4D4D-9521-BF09C54A6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3007" y="3425547"/>
                <a:ext cx="3733800" cy="1026435"/>
              </a:xfrm>
              <a:prstGeom prst="rect">
                <a:avLst/>
              </a:prstGeom>
              <a:blipFill>
                <a:blip r:embed="rId6"/>
                <a:stretch>
                  <a:fillRect l="-1797" t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56D11419-A903-4477-A1BC-975D1918B253}"/>
              </a:ext>
            </a:extLst>
          </p:cNvPr>
          <p:cNvSpPr/>
          <p:nvPr/>
        </p:nvSpPr>
        <p:spPr>
          <a:xfrm>
            <a:off x="4840300" y="5249949"/>
            <a:ext cx="3807517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Lamacraft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PRL </a:t>
            </a:r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98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160404 (2007)</a:t>
            </a:r>
            <a:endParaRPr lang="en-US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BDC699B-0046-4233-BB82-E198374FBBA6}"/>
                  </a:ext>
                </a:extLst>
              </p:cNvPr>
              <p:cNvSpPr txBox="1"/>
              <p:nvPr/>
            </p:nvSpPr>
            <p:spPr>
              <a:xfrm>
                <a:off x="990600" y="4797258"/>
                <a:ext cx="62484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Near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=2|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000" dirty="0"/>
                  <a:t>, this can be mapped to an O(2) model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BDC699B-0046-4233-BB82-E198374FBB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4797258"/>
                <a:ext cx="6248400" cy="400110"/>
              </a:xfrm>
              <a:prstGeom prst="rect">
                <a:avLst/>
              </a:prstGeom>
              <a:blipFill>
                <a:blip r:embed="rId7"/>
                <a:stretch>
                  <a:fillRect l="-1073" t="-9091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F6BD103D-63EC-4D99-A93A-A25DCCFEBBEE}"/>
              </a:ext>
            </a:extLst>
          </p:cNvPr>
          <p:cNvSpPr/>
          <p:nvPr/>
        </p:nvSpPr>
        <p:spPr>
          <a:xfrm>
            <a:off x="2667000" y="2022791"/>
            <a:ext cx="765478" cy="6130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6297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57090"/>
            <a:ext cx="343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ea typeface="MS PGothic" panose="020B0600070205080204" pitchFamily="34" charset="-128"/>
                <a:sym typeface="Helvetica Light" pitchFamily="-84" charset="0"/>
              </a:rPr>
              <a:t>Mean field phase diagram</a:t>
            </a: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-32" y="428604"/>
            <a:ext cx="8626078" cy="26789"/>
          </a:xfrm>
          <a:prstGeom prst="rect">
            <a:avLst/>
          </a:prstGeom>
          <a:gradFill rotWithShape="0">
            <a:gsLst>
              <a:gs pos="0">
                <a:srgbClr val="3B3CF4"/>
              </a:gs>
              <a:gs pos="100000">
                <a:srgbClr val="E1E3F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hangingPunct="1"/>
            <a:endParaRPr lang="en-US" altLang="en-US" sz="5000" dirty="0">
              <a:latin typeface="+mj-lt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CD6C6F4-B452-4638-A99B-2FF2D697F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27561"/>
            <a:ext cx="4347979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6D11419-A903-4477-A1BC-975D1918B253}"/>
              </a:ext>
            </a:extLst>
          </p:cNvPr>
          <p:cNvSpPr/>
          <p:nvPr/>
        </p:nvSpPr>
        <p:spPr>
          <a:xfrm>
            <a:off x="4840300" y="5249949"/>
            <a:ext cx="3322576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Koln et. al. Critical Phenomena </a:t>
            </a:r>
            <a:endParaRPr lang="en-US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D45BA7-8CE3-4AFE-8BE0-92F5A788C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826907"/>
            <a:ext cx="3438525" cy="435292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11C6A00-24AB-4FDB-B53F-6DEB41D47FA0}"/>
              </a:ext>
            </a:extLst>
          </p:cNvPr>
          <p:cNvSpPr/>
          <p:nvPr/>
        </p:nvSpPr>
        <p:spPr>
          <a:xfrm>
            <a:off x="1371600" y="2057400"/>
            <a:ext cx="4572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1AB588-F6B6-48F9-AEAD-B1A3F171BDD3}"/>
              </a:ext>
            </a:extLst>
          </p:cNvPr>
          <p:cNvSpPr txBox="1"/>
          <p:nvPr/>
        </p:nvSpPr>
        <p:spPr>
          <a:xfrm>
            <a:off x="914400" y="3207421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Spin flip from purely in XY plane to along z when q crosses 0</a:t>
            </a:r>
          </a:p>
        </p:txBody>
      </p:sp>
    </p:spTree>
    <p:extLst>
      <p:ext uri="{BB962C8B-B14F-4D97-AF65-F5344CB8AC3E}">
        <p14:creationId xmlns:p14="http://schemas.microsoft.com/office/powerpoint/2010/main" val="23973377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963" y="57090"/>
            <a:ext cx="343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ea typeface="MS PGothic" panose="020B0600070205080204" pitchFamily="34" charset="-128"/>
                <a:sym typeface="Helvetica Light" pitchFamily="-84" charset="0"/>
              </a:rPr>
              <a:t>Mean field phase diagram</a:t>
            </a: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31731" y="428604"/>
            <a:ext cx="8626078" cy="26789"/>
          </a:xfrm>
          <a:prstGeom prst="rect">
            <a:avLst/>
          </a:prstGeom>
          <a:gradFill rotWithShape="0">
            <a:gsLst>
              <a:gs pos="0">
                <a:srgbClr val="3B3CF4"/>
              </a:gs>
              <a:gs pos="100000">
                <a:srgbClr val="E1E3F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hangingPunct="1"/>
            <a:endParaRPr lang="en-US" altLang="en-US" sz="5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260364" y="651399"/>
                <a:ext cx="8578836" cy="26776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/>
                  <a:t>Conservation law</a:t>
                </a:r>
              </a:p>
              <a:p>
                <a:r>
                  <a:rPr lang="en-US" sz="2400" dirty="0"/>
                  <a:t>Energy is strictly conserved in an isolated system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Magnetization along z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2400" dirty="0"/>
                  <a:t>) commutes with both the Zeeman energy term and the spin-spin interaction and so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2400" dirty="0"/>
                  <a:t> is conserved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At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dirty="0"/>
                  <a:t>, both energy and spin (in all 3 directions) are conserved</a:t>
                </a: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364" y="651399"/>
                <a:ext cx="8578836" cy="2677656"/>
              </a:xfrm>
              <a:prstGeom prst="rect">
                <a:avLst/>
              </a:prstGeom>
              <a:blipFill>
                <a:blip r:embed="rId3"/>
                <a:stretch>
                  <a:fillRect l="-1137" t="-1822" r="-924" b="-4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>
            <a:extLst>
              <a:ext uri="{FF2B5EF4-FFF2-40B4-BE49-F238E27FC236}">
                <a16:creationId xmlns:a16="http://schemas.microsoft.com/office/drawing/2014/main" id="{DCD6C6F4-B452-4638-A99B-2FF2D697F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92" y="3886200"/>
            <a:ext cx="4347979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91398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57090"/>
            <a:ext cx="3025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Evolution after quench</a:t>
            </a:r>
            <a:endParaRPr lang="en-US" sz="2400" dirty="0">
              <a:latin typeface="+mj-lt"/>
              <a:ea typeface="MS PGothic" panose="020B0600070205080204" pitchFamily="34" charset="-128"/>
              <a:sym typeface="Helvetica Light" pitchFamily="-84" charset="0"/>
            </a:endParaRP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-32" y="428604"/>
            <a:ext cx="8626078" cy="26789"/>
          </a:xfrm>
          <a:prstGeom prst="rect">
            <a:avLst/>
          </a:prstGeom>
          <a:gradFill rotWithShape="0">
            <a:gsLst>
              <a:gs pos="0">
                <a:srgbClr val="3B3CF4"/>
              </a:gs>
              <a:gs pos="100000">
                <a:srgbClr val="E1E3F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hangingPunct="1"/>
            <a:endParaRPr lang="en-US" altLang="en-US" sz="5000" dirty="0">
              <a:latin typeface="+mj-lt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9C29379-4583-4ABD-B39F-C3EEB7A9A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35" y="1161126"/>
            <a:ext cx="4347979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B32B07-C34A-4A31-BC4F-A75BCD65DC73}"/>
              </a:ext>
            </a:extLst>
          </p:cNvPr>
          <p:cNvSpPr/>
          <p:nvPr/>
        </p:nvSpPr>
        <p:spPr>
          <a:xfrm>
            <a:off x="5155931" y="4734246"/>
            <a:ext cx="39551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R. Barnett et. al. Phys. Rev. A 84, 023606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9FE1F9-B162-48C7-8445-8796AD626A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3124200"/>
            <a:ext cx="4514850" cy="3228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4F8EA8-AD1C-43C2-8272-98BA0B034035}"/>
                  </a:ext>
                </a:extLst>
              </p:cNvPr>
              <p:cNvSpPr/>
              <p:nvPr/>
            </p:nvSpPr>
            <p:spPr>
              <a:xfrm>
                <a:off x="1371600" y="5189623"/>
                <a:ext cx="307641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d>
                        <m:d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𝑇𝑟𝑎𝑛𝑠𝑣𝑒𝑟𝑠𝑒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𝑀𝑎𝑔𝑛𝑒𝑡𝑖𝑧𝑎𝑡𝑖𝑜𝑛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34F8EA8-AD1C-43C2-8272-98BA0B0340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5189623"/>
                <a:ext cx="3076419" cy="307777"/>
              </a:xfrm>
              <a:prstGeom prst="rect">
                <a:avLst/>
              </a:prstGeom>
              <a:blipFill>
                <a:blip r:embed="rId7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rrow: Down 1">
            <a:extLst>
              <a:ext uri="{FF2B5EF4-FFF2-40B4-BE49-F238E27FC236}">
                <a16:creationId xmlns:a16="http://schemas.microsoft.com/office/drawing/2014/main" id="{1A366524-25CE-4E73-B547-3E7E166D9D8C}"/>
              </a:ext>
            </a:extLst>
          </p:cNvPr>
          <p:cNvSpPr/>
          <p:nvPr/>
        </p:nvSpPr>
        <p:spPr>
          <a:xfrm flipV="1">
            <a:off x="2133600" y="3886200"/>
            <a:ext cx="152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96449681-FAF7-48B9-90B7-2B05E1D66B79}"/>
              </a:ext>
            </a:extLst>
          </p:cNvPr>
          <p:cNvSpPr/>
          <p:nvPr/>
        </p:nvSpPr>
        <p:spPr>
          <a:xfrm flipV="1">
            <a:off x="3362325" y="3471112"/>
            <a:ext cx="152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DB1A7F-6739-469D-8E0B-A76B8C518B71}"/>
              </a:ext>
            </a:extLst>
          </p:cNvPr>
          <p:cNvSpPr txBox="1"/>
          <p:nvPr/>
        </p:nvSpPr>
        <p:spPr>
          <a:xfrm>
            <a:off x="1440170" y="4734246"/>
            <a:ext cx="192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Initial growth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C30B55-6296-424B-B321-F9B18696F389}"/>
              </a:ext>
            </a:extLst>
          </p:cNvPr>
          <p:cNvSpPr txBox="1"/>
          <p:nvPr/>
        </p:nvSpPr>
        <p:spPr>
          <a:xfrm>
            <a:off x="3029484" y="4317824"/>
            <a:ext cx="1313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Coarsening</a:t>
            </a:r>
          </a:p>
        </p:txBody>
      </p:sp>
      <p:pic>
        <p:nvPicPr>
          <p:cNvPr id="13" name="trial3">
            <a:hlinkClick r:id="" action="ppaction://media"/>
            <a:extLst>
              <a:ext uri="{FF2B5EF4-FFF2-40B4-BE49-F238E27FC236}">
                <a16:creationId xmlns:a16="http://schemas.microsoft.com/office/drawing/2014/main" id="{BBF837AF-460C-4527-9504-A1C3C52168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5239" y="1871625"/>
            <a:ext cx="2971800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7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57090"/>
            <a:ext cx="7465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ea typeface="MS PGothic" panose="020B0600070205080204" pitchFamily="34" charset="-128"/>
                <a:sym typeface="Helvetica Light" pitchFamily="-84" charset="0"/>
              </a:rPr>
              <a:t>Coarsening into </a:t>
            </a:r>
            <a:r>
              <a:rPr lang="en-US" sz="2400" dirty="0" err="1">
                <a:latin typeface="+mj-lt"/>
                <a:ea typeface="MS PGothic" panose="020B0600070205080204" pitchFamily="34" charset="-128"/>
                <a:sym typeface="Helvetica Light" pitchFamily="-84" charset="0"/>
              </a:rPr>
              <a:t>Ising</a:t>
            </a:r>
            <a:r>
              <a:rPr lang="en-US" sz="2400" dirty="0">
                <a:latin typeface="+mj-lt"/>
                <a:ea typeface="MS PGothic" panose="020B0600070205080204" pitchFamily="34" charset="-128"/>
                <a:sym typeface="Helvetica Light" pitchFamily="-84" charset="0"/>
              </a:rPr>
              <a:t> phase, F=1 spinor in d=2 (Simulation)</a:t>
            </a: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-32" y="428604"/>
            <a:ext cx="8626078" cy="26789"/>
          </a:xfrm>
          <a:prstGeom prst="rect">
            <a:avLst/>
          </a:prstGeom>
          <a:gradFill rotWithShape="0">
            <a:gsLst>
              <a:gs pos="0">
                <a:srgbClr val="3B3CF4"/>
              </a:gs>
              <a:gs pos="100000">
                <a:srgbClr val="E1E3F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hangingPunct="1"/>
            <a:endParaRPr lang="en-US" altLang="en-US" sz="5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19834E5-161C-4401-ABD2-E05DE66A6FB0}"/>
                  </a:ext>
                </a:extLst>
              </p:cNvPr>
              <p:cNvSpPr txBox="1"/>
              <p:nvPr/>
            </p:nvSpPr>
            <p:spPr>
              <a:xfrm>
                <a:off x="6681316" y="4088449"/>
                <a:ext cx="6781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0" dirty="0"/>
                  <a:t>Correlator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b="0" dirty="0"/>
              </a:p>
              <a:p>
                <a:r>
                  <a:rPr lang="en-US" sz="2400" dirty="0"/>
                  <a:t>extracted 1/z=0.67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19834E5-161C-4401-ABD2-E05DE66A6F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1316" y="4088449"/>
                <a:ext cx="6781800" cy="830997"/>
              </a:xfrm>
              <a:prstGeom prst="rect">
                <a:avLst/>
              </a:prstGeom>
              <a:blipFill>
                <a:blip r:embed="rId3"/>
                <a:stretch>
                  <a:fillRect l="-1348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B0EE462D-0E1A-481E-B19E-DC0528611390}"/>
              </a:ext>
            </a:extLst>
          </p:cNvPr>
          <p:cNvSpPr/>
          <p:nvPr/>
        </p:nvSpPr>
        <p:spPr>
          <a:xfrm>
            <a:off x="5162419" y="3223158"/>
            <a:ext cx="39969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Williamson et. al. </a:t>
            </a:r>
            <a:r>
              <a:rPr lang="en-US" dirty="0" err="1"/>
              <a:t>arXiv</a:t>
            </a:r>
            <a:r>
              <a:rPr lang="en-US" dirty="0"/>
              <a:t> 1703.09360</a:t>
            </a:r>
          </a:p>
          <a:p>
            <a:r>
              <a:rPr lang="da-DK" dirty="0"/>
              <a:t>Williamson et. al. PRA 94, 023608 (2016)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FBCF1B-B5A2-4246-9B7A-09A6D01CE3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182"/>
          <a:stretch/>
        </p:blipFill>
        <p:spPr>
          <a:xfrm>
            <a:off x="1066800" y="541513"/>
            <a:ext cx="6705600" cy="23398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41B9CB-479C-4BE4-9214-7518D29661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609" y="3311641"/>
            <a:ext cx="3388873" cy="28570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7A7CA8-86B3-4DB6-81E7-401CC6AE78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5078" y="3892247"/>
            <a:ext cx="2766238" cy="226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73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57090"/>
            <a:ext cx="1572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ea typeface="MS PGothic" panose="020B0600070205080204" pitchFamily="34" charset="-128"/>
                <a:sym typeface="Helvetica Light" pitchFamily="-84" charset="0"/>
              </a:rPr>
              <a:t>Coarsening</a:t>
            </a: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-32" y="428604"/>
            <a:ext cx="8626078" cy="26789"/>
          </a:xfrm>
          <a:prstGeom prst="rect">
            <a:avLst/>
          </a:prstGeom>
          <a:gradFill rotWithShape="0">
            <a:gsLst>
              <a:gs pos="0">
                <a:srgbClr val="3B3CF4"/>
              </a:gs>
              <a:gs pos="100000">
                <a:srgbClr val="E1E3F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hangingPunct="1"/>
            <a:endParaRPr lang="en-US" altLang="en-US" sz="5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228600" y="608848"/>
                <a:ext cx="8534400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sz="2400" dirty="0"/>
                  <a:t>Focus on system with no quench disorder and no underlying lattice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sz="2400" dirty="0"/>
                  <a:t>Initialize in a high temperature disordered state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sz="2400" dirty="0"/>
                  <a:t>Sudden quench into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400" dirty="0"/>
                  <a:t> side</a:t>
                </a: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608848"/>
                <a:ext cx="8534400" cy="1569660"/>
              </a:xfrm>
              <a:prstGeom prst="rect">
                <a:avLst/>
              </a:prstGeom>
              <a:blipFill>
                <a:blip r:embed="rId3"/>
                <a:stretch>
                  <a:fillRect l="-1000" t="-3113" b="-8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CAB5C786-4881-4481-BB14-431372EEB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178508"/>
            <a:ext cx="5295988" cy="3815813"/>
          </a:xfrm>
          <a:prstGeom prst="rect">
            <a:avLst/>
          </a:prstGeom>
        </p:spPr>
      </p:pic>
      <p:sp>
        <p:nvSpPr>
          <p:cNvPr id="13" name="Arrow: Curved Left 12">
            <a:extLst>
              <a:ext uri="{FF2B5EF4-FFF2-40B4-BE49-F238E27FC236}">
                <a16:creationId xmlns:a16="http://schemas.microsoft.com/office/drawing/2014/main" id="{37DDD059-5980-447A-BD8D-1D7CECB4D1A8}"/>
              </a:ext>
            </a:extLst>
          </p:cNvPr>
          <p:cNvSpPr/>
          <p:nvPr/>
        </p:nvSpPr>
        <p:spPr>
          <a:xfrm rot="19228305">
            <a:off x="5778413" y="4194241"/>
            <a:ext cx="174207" cy="45648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Arrow: Curved Left 16">
            <a:extLst>
              <a:ext uri="{FF2B5EF4-FFF2-40B4-BE49-F238E27FC236}">
                <a16:creationId xmlns:a16="http://schemas.microsoft.com/office/drawing/2014/main" id="{D00EB3DA-DE81-4EBB-B710-6AE8F9B012E3}"/>
              </a:ext>
            </a:extLst>
          </p:cNvPr>
          <p:cNvSpPr/>
          <p:nvPr/>
        </p:nvSpPr>
        <p:spPr>
          <a:xfrm rot="13864648" flipV="1">
            <a:off x="4960946" y="4171181"/>
            <a:ext cx="189201" cy="50260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29C8DF-3A1B-4E83-8D3C-039E649B792C}"/>
              </a:ext>
            </a:extLst>
          </p:cNvPr>
          <p:cNvSpPr/>
          <p:nvPr/>
        </p:nvSpPr>
        <p:spPr>
          <a:xfrm>
            <a:off x="609600" y="6019800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Fluctuation induced initial growth </a:t>
            </a:r>
          </a:p>
        </p:txBody>
      </p:sp>
    </p:spTree>
    <p:extLst>
      <p:ext uri="{BB962C8B-B14F-4D97-AF65-F5344CB8AC3E}">
        <p14:creationId xmlns:p14="http://schemas.microsoft.com/office/powerpoint/2010/main" val="28770847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57090"/>
            <a:ext cx="7202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ea typeface="MS PGothic" panose="020B0600070205080204" pitchFamily="34" charset="-128"/>
                <a:sym typeface="Helvetica Light" pitchFamily="-84" charset="0"/>
              </a:rPr>
              <a:t>Coarsening into XY phase, F=1 spinor in d=2 </a:t>
            </a:r>
            <a:r>
              <a:rPr lang="en-US" sz="2400" dirty="0">
                <a:ea typeface="MS PGothic" panose="020B0600070205080204" pitchFamily="34" charset="-128"/>
                <a:sym typeface="Helvetica Light" pitchFamily="-84" charset="0"/>
              </a:rPr>
              <a:t>(Simulation)</a:t>
            </a:r>
            <a:endParaRPr lang="en-US" sz="2400" dirty="0">
              <a:latin typeface="+mj-lt"/>
              <a:ea typeface="MS PGothic" panose="020B0600070205080204" pitchFamily="34" charset="-128"/>
              <a:sym typeface="Helvetica Light" pitchFamily="-84" charset="0"/>
            </a:endParaRP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-32" y="428604"/>
            <a:ext cx="8626078" cy="26789"/>
          </a:xfrm>
          <a:prstGeom prst="rect">
            <a:avLst/>
          </a:prstGeom>
          <a:gradFill rotWithShape="0">
            <a:gsLst>
              <a:gs pos="0">
                <a:srgbClr val="3B3CF4"/>
              </a:gs>
              <a:gs pos="100000">
                <a:srgbClr val="E1E3F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hangingPunct="1"/>
            <a:endParaRPr lang="en-US" altLang="en-US" sz="5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19834E5-161C-4401-ABD2-E05DE66A6FB0}"/>
                  </a:ext>
                </a:extLst>
              </p:cNvPr>
              <p:cNvSpPr txBox="1"/>
              <p:nvPr/>
            </p:nvSpPr>
            <p:spPr>
              <a:xfrm>
                <a:off x="6067918" y="4038600"/>
                <a:ext cx="67818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0" dirty="0"/>
                  <a:t>Correlator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b="0" dirty="0"/>
              </a:p>
              <a:p>
                <a:r>
                  <a:rPr lang="en-US" sz="2400" dirty="0"/>
                  <a:t>extracted 1/z=1</a:t>
                </a:r>
              </a:p>
              <a:p>
                <a:r>
                  <a:rPr lang="en-US" sz="2400" dirty="0"/>
                  <a:t>With log correction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19834E5-161C-4401-ABD2-E05DE66A6F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7918" y="4038600"/>
                <a:ext cx="6781800" cy="1200329"/>
              </a:xfrm>
              <a:prstGeom prst="rect">
                <a:avLst/>
              </a:prstGeom>
              <a:blipFill>
                <a:blip r:embed="rId3"/>
                <a:stretch>
                  <a:fillRect l="-1348" t="-4082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B0EE462D-0E1A-481E-B19E-DC0528611390}"/>
              </a:ext>
            </a:extLst>
          </p:cNvPr>
          <p:cNvSpPr/>
          <p:nvPr/>
        </p:nvSpPr>
        <p:spPr>
          <a:xfrm>
            <a:off x="5162419" y="3223158"/>
            <a:ext cx="39969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Williamson et. al. </a:t>
            </a:r>
            <a:r>
              <a:rPr lang="en-US" dirty="0" err="1"/>
              <a:t>arXiv</a:t>
            </a:r>
            <a:r>
              <a:rPr lang="en-US" dirty="0"/>
              <a:t> 1703.09360</a:t>
            </a:r>
          </a:p>
          <a:p>
            <a:r>
              <a:rPr lang="da-DK" dirty="0"/>
              <a:t>Williamson et. al. PRA 94, 023608 (2016)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755E94-FE2F-4E78-B164-37EB3496F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750" y="518755"/>
            <a:ext cx="6386513" cy="25179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C56C70-7252-49A8-B3D9-211D37730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3249954"/>
            <a:ext cx="3124200" cy="30116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F00C2F-7D16-4AED-8F7E-15C33817AF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800" y="3962400"/>
            <a:ext cx="2715118" cy="263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251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57090"/>
            <a:ext cx="8308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ea typeface="MS PGothic" panose="020B0600070205080204" pitchFamily="34" charset="-128"/>
                <a:sym typeface="Helvetica Light" pitchFamily="-84" charset="0"/>
              </a:rPr>
              <a:t>Coarsening into Heisenberg phase, F=1 spinor in d=2 </a:t>
            </a:r>
            <a:r>
              <a:rPr lang="en-US" sz="2400" dirty="0">
                <a:ea typeface="MS PGothic" panose="020B0600070205080204" pitchFamily="34" charset="-128"/>
                <a:sym typeface="Helvetica Light" pitchFamily="-84" charset="0"/>
              </a:rPr>
              <a:t>(Simulation)</a:t>
            </a:r>
            <a:endParaRPr lang="en-US" sz="2400" dirty="0">
              <a:latin typeface="+mj-lt"/>
              <a:ea typeface="MS PGothic" panose="020B0600070205080204" pitchFamily="34" charset="-128"/>
              <a:sym typeface="Helvetica Light" pitchFamily="-84" charset="0"/>
            </a:endParaRP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-32" y="428604"/>
            <a:ext cx="8626078" cy="26789"/>
          </a:xfrm>
          <a:prstGeom prst="rect">
            <a:avLst/>
          </a:prstGeom>
          <a:gradFill rotWithShape="0">
            <a:gsLst>
              <a:gs pos="0">
                <a:srgbClr val="3B3CF4"/>
              </a:gs>
              <a:gs pos="100000">
                <a:srgbClr val="E1E3F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hangingPunct="1"/>
            <a:endParaRPr lang="en-US" altLang="en-US" sz="5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19834E5-161C-4401-ABD2-E05DE66A6FB0}"/>
                  </a:ext>
                </a:extLst>
              </p:cNvPr>
              <p:cNvSpPr txBox="1"/>
              <p:nvPr/>
            </p:nvSpPr>
            <p:spPr>
              <a:xfrm>
                <a:off x="5162419" y="4419600"/>
                <a:ext cx="276238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0" dirty="0"/>
                  <a:t>Correlator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US" sz="2400" b="0" dirty="0"/>
              </a:p>
              <a:p>
                <a:r>
                  <a:rPr lang="en-US" sz="2400" dirty="0"/>
                  <a:t>extracted 1/z=1/2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19834E5-161C-4401-ABD2-E05DE66A6F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2419" y="4419600"/>
                <a:ext cx="2762381" cy="830997"/>
              </a:xfrm>
              <a:prstGeom prst="rect">
                <a:avLst/>
              </a:prstGeom>
              <a:blipFill>
                <a:blip r:embed="rId3"/>
                <a:stretch>
                  <a:fillRect l="-3532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B0EE462D-0E1A-481E-B19E-DC0528611390}"/>
              </a:ext>
            </a:extLst>
          </p:cNvPr>
          <p:cNvSpPr/>
          <p:nvPr/>
        </p:nvSpPr>
        <p:spPr>
          <a:xfrm>
            <a:off x="5162419" y="3223158"/>
            <a:ext cx="39969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Williamson et. al. </a:t>
            </a:r>
            <a:r>
              <a:rPr lang="en-US" dirty="0" err="1"/>
              <a:t>arXiv</a:t>
            </a:r>
            <a:r>
              <a:rPr lang="en-US" dirty="0"/>
              <a:t> 1703.09360</a:t>
            </a:r>
          </a:p>
          <a:p>
            <a:r>
              <a:rPr lang="da-DK" dirty="0"/>
              <a:t>Williamson et. al. PRA 94, 023608 (2016)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1002EE-1784-4A16-B1A9-9C5B19774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685800"/>
            <a:ext cx="4419600" cy="3524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963716-5B5D-43F4-88D8-89D322ACDF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134" y="4377095"/>
            <a:ext cx="3352800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264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57090"/>
            <a:ext cx="2579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ea typeface="MS PGothic" panose="020B0600070205080204" pitchFamily="34" charset="-128"/>
                <a:sym typeface="Helvetica Light" pitchFamily="-84" charset="0"/>
              </a:rPr>
              <a:t>Crossover behavior</a:t>
            </a: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-32" y="428604"/>
            <a:ext cx="8626078" cy="26789"/>
          </a:xfrm>
          <a:prstGeom prst="rect">
            <a:avLst/>
          </a:prstGeom>
          <a:gradFill rotWithShape="0">
            <a:gsLst>
              <a:gs pos="0">
                <a:srgbClr val="3B3CF4"/>
              </a:gs>
              <a:gs pos="100000">
                <a:srgbClr val="E1E3F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hangingPunct="1"/>
            <a:endParaRPr lang="en-US" altLang="en-US" sz="50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C72C5B-2AB9-4D8D-BA10-164018D48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537099"/>
            <a:ext cx="4383854" cy="44707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F75394-8E6A-45CE-9952-96583BB019F9}"/>
              </a:ext>
            </a:extLst>
          </p:cNvPr>
          <p:cNvSpPr txBox="1"/>
          <p:nvPr/>
        </p:nvSpPr>
        <p:spPr>
          <a:xfrm>
            <a:off x="3242952" y="3712064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1281C1-8F23-469F-875F-F3B6A1265623}"/>
              </a:ext>
            </a:extLst>
          </p:cNvPr>
          <p:cNvSpPr txBox="1"/>
          <p:nvPr/>
        </p:nvSpPr>
        <p:spPr>
          <a:xfrm>
            <a:off x="4953000" y="729994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Ising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7E3AFA2-6645-42A7-872E-5F63852E61FC}"/>
                  </a:ext>
                </a:extLst>
              </p:cNvPr>
              <p:cNvSpPr/>
              <p:nvPr/>
            </p:nvSpPr>
            <p:spPr>
              <a:xfrm>
                <a:off x="3429000" y="776160"/>
                <a:ext cx="49975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7E3AFA2-6645-42A7-872E-5F63852E61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776160"/>
                <a:ext cx="499752" cy="461665"/>
              </a:xfrm>
              <a:prstGeom prst="rect">
                <a:avLst/>
              </a:prstGeom>
              <a:blipFill>
                <a:blip r:embed="rId5"/>
                <a:stretch>
                  <a:fillRect l="-3704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B52A346-D71E-45A6-9237-5A4BA7FB6C10}"/>
                  </a:ext>
                </a:extLst>
              </p:cNvPr>
              <p:cNvSpPr/>
              <p:nvPr/>
            </p:nvSpPr>
            <p:spPr>
              <a:xfrm>
                <a:off x="4765480" y="3863920"/>
                <a:ext cx="49975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B52A346-D71E-45A6-9237-5A4BA7FB6C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480" y="3863920"/>
                <a:ext cx="499752" cy="461665"/>
              </a:xfrm>
              <a:prstGeom prst="rect">
                <a:avLst/>
              </a:prstGeom>
              <a:blipFill>
                <a:blip r:embed="rId6"/>
                <a:stretch>
                  <a:fillRect l="-3659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DAF4F69-9836-4175-A81E-CB8D9C8BB42E}"/>
                  </a:ext>
                </a:extLst>
              </p:cNvPr>
              <p:cNvSpPr/>
              <p:nvPr/>
            </p:nvSpPr>
            <p:spPr>
              <a:xfrm>
                <a:off x="4468476" y="3016465"/>
                <a:ext cx="54688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DAF4F69-9836-4175-A81E-CB8D9C8BB4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8476" y="3016465"/>
                <a:ext cx="546880" cy="461665"/>
              </a:xfrm>
              <a:prstGeom prst="rect">
                <a:avLst/>
              </a:prstGeom>
              <a:blipFill>
                <a:blip r:embed="rId7"/>
                <a:stretch>
                  <a:fillRect l="-2222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12D0F1B-489C-4C5A-8EAA-38B4B4906AE7}"/>
                  </a:ext>
                </a:extLst>
              </p:cNvPr>
              <p:cNvSpPr/>
              <p:nvPr/>
            </p:nvSpPr>
            <p:spPr>
              <a:xfrm>
                <a:off x="3678876" y="1705666"/>
                <a:ext cx="54688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12D0F1B-489C-4C5A-8EAA-38B4B4906A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876" y="1705666"/>
                <a:ext cx="546880" cy="461665"/>
              </a:xfrm>
              <a:prstGeom prst="rect">
                <a:avLst/>
              </a:prstGeom>
              <a:blipFill>
                <a:blip r:embed="rId8"/>
                <a:stretch>
                  <a:fillRect l="-2222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60716305-08A2-4E64-ABCC-787215CF5C2C}"/>
              </a:ext>
            </a:extLst>
          </p:cNvPr>
          <p:cNvSpPr/>
          <p:nvPr/>
        </p:nvSpPr>
        <p:spPr>
          <a:xfrm>
            <a:off x="6477000" y="3804396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/>
              <a:t>Williamson et. al. PRA 94, 023608 (2016)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FE18CE-F844-40C7-AEEE-C4F6F6F7882A}"/>
              </a:ext>
            </a:extLst>
          </p:cNvPr>
          <p:cNvSpPr/>
          <p:nvPr/>
        </p:nvSpPr>
        <p:spPr>
          <a:xfrm>
            <a:off x="447815" y="5180895"/>
            <a:ext cx="863533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dirty="0"/>
              <a:t>Coarsening into regime very close to Heisenberg spin will in general reveal crossover behavior. With short time coarsening reminiscent of Heisenberg coarsening, but revert to </a:t>
            </a:r>
            <a:r>
              <a:rPr lang="en-US" sz="2400" dirty="0" err="1"/>
              <a:t>Ising</a:t>
            </a:r>
            <a:r>
              <a:rPr lang="en-US" sz="2400" dirty="0"/>
              <a:t> or XY scaling at long time.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493265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57090"/>
            <a:ext cx="3935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ea typeface="MS PGothic" panose="020B0600070205080204" pitchFamily="34" charset="-128"/>
                <a:sym typeface="Helvetica Light" pitchFamily="-84" charset="0"/>
              </a:rPr>
              <a:t>Coarsening, F=1 spinor in d=2 </a:t>
            </a: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-32" y="428604"/>
            <a:ext cx="8626078" cy="26789"/>
          </a:xfrm>
          <a:prstGeom prst="rect">
            <a:avLst/>
          </a:prstGeom>
          <a:gradFill rotWithShape="0">
            <a:gsLst>
              <a:gs pos="0">
                <a:srgbClr val="3B3CF4"/>
              </a:gs>
              <a:gs pos="100000">
                <a:srgbClr val="E1E3F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hangingPunct="1"/>
            <a:endParaRPr lang="en-US" altLang="en-US" sz="50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9834E5-161C-4401-ABD2-E05DE66A6FB0}"/>
              </a:ext>
            </a:extLst>
          </p:cNvPr>
          <p:cNvSpPr txBox="1"/>
          <p:nvPr/>
        </p:nvSpPr>
        <p:spPr>
          <a:xfrm>
            <a:off x="922107" y="4572000"/>
            <a:ext cx="678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dynamic exponents z are different from the ones obtained from order parameter dimension and conservation law alone.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A9F940-F748-4BF7-AFA3-785AEFBEE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82" y="1447800"/>
            <a:ext cx="3848577" cy="26372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035A83-C46C-40FF-9452-480AB001A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1422245"/>
            <a:ext cx="3909909" cy="26628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2C7199-0FF1-49D7-B133-3B8AE277705F}"/>
              </a:ext>
            </a:extLst>
          </p:cNvPr>
          <p:cNvSpPr txBox="1"/>
          <p:nvPr/>
        </p:nvSpPr>
        <p:spPr>
          <a:xfrm>
            <a:off x="5383954" y="720764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Extracted 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C27900-4E4E-46F4-BA7E-94D8B936E1FA}"/>
              </a:ext>
            </a:extLst>
          </p:cNvPr>
          <p:cNvSpPr txBox="1"/>
          <p:nvPr/>
        </p:nvSpPr>
        <p:spPr>
          <a:xfrm>
            <a:off x="611770" y="653814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Expectation based on conservation law</a:t>
            </a:r>
          </a:p>
        </p:txBody>
      </p:sp>
    </p:spTree>
    <p:extLst>
      <p:ext uri="{BB962C8B-B14F-4D97-AF65-F5344CB8AC3E}">
        <p14:creationId xmlns:p14="http://schemas.microsoft.com/office/powerpoint/2010/main" val="18102666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57090"/>
            <a:ext cx="3935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ea typeface="MS PGothic" panose="020B0600070205080204" pitchFamily="34" charset="-128"/>
                <a:sym typeface="Helvetica Light" pitchFamily="-84" charset="0"/>
              </a:rPr>
              <a:t>Coarsening, F=1 spinor in d=2 </a:t>
            </a: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-32" y="428604"/>
            <a:ext cx="8626078" cy="26789"/>
          </a:xfrm>
          <a:prstGeom prst="rect">
            <a:avLst/>
          </a:prstGeom>
          <a:gradFill rotWithShape="0">
            <a:gsLst>
              <a:gs pos="0">
                <a:srgbClr val="3B3CF4"/>
              </a:gs>
              <a:gs pos="100000">
                <a:srgbClr val="E1E3F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hangingPunct="1"/>
            <a:endParaRPr lang="en-US" altLang="en-US" sz="50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9834E5-161C-4401-ABD2-E05DE66A6FB0}"/>
              </a:ext>
            </a:extLst>
          </p:cNvPr>
          <p:cNvSpPr txBox="1"/>
          <p:nvPr/>
        </p:nvSpPr>
        <p:spPr>
          <a:xfrm>
            <a:off x="1066800" y="2362200"/>
            <a:ext cx="678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Why would a quantum model without dissipation have the same coarsening behavior as a classical dissipative model?</a:t>
            </a:r>
          </a:p>
          <a:p>
            <a:r>
              <a:rPr lang="en-US" sz="2400" dirty="0"/>
              <a:t>How can we understand these exponents?</a:t>
            </a:r>
          </a:p>
        </p:txBody>
      </p:sp>
    </p:spTree>
    <p:extLst>
      <p:ext uri="{BB962C8B-B14F-4D97-AF65-F5344CB8AC3E}">
        <p14:creationId xmlns:p14="http://schemas.microsoft.com/office/powerpoint/2010/main" val="1444802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57090"/>
            <a:ext cx="5546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ea typeface="MS PGothic" panose="020B0600070205080204" pitchFamily="34" charset="-128"/>
                <a:sym typeface="Helvetica Light" pitchFamily="-84" charset="0"/>
              </a:rPr>
              <a:t>Coarsening, F=1 spinor in d=2 – </a:t>
            </a:r>
            <a:r>
              <a:rPr lang="en-US" sz="2400" dirty="0" err="1">
                <a:latin typeface="+mj-lt"/>
                <a:ea typeface="MS PGothic" panose="020B0600070205080204" pitchFamily="34" charset="-128"/>
                <a:sym typeface="Helvetica Light" pitchFamily="-84" charset="0"/>
              </a:rPr>
              <a:t>Ising</a:t>
            </a:r>
            <a:r>
              <a:rPr lang="en-US" sz="2400" dirty="0">
                <a:latin typeface="+mj-lt"/>
                <a:ea typeface="MS PGothic" panose="020B0600070205080204" pitchFamily="34" charset="-128"/>
                <a:sym typeface="Helvetica Light" pitchFamily="-84" charset="0"/>
              </a:rPr>
              <a:t> phase</a:t>
            </a: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-32" y="428604"/>
            <a:ext cx="8626078" cy="26789"/>
          </a:xfrm>
          <a:prstGeom prst="rect">
            <a:avLst/>
          </a:prstGeom>
          <a:gradFill rotWithShape="0">
            <a:gsLst>
              <a:gs pos="0">
                <a:srgbClr val="3B3CF4"/>
              </a:gs>
              <a:gs pos="100000">
                <a:srgbClr val="E1E3F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hangingPunct="1"/>
            <a:endParaRPr lang="en-US" altLang="en-US" sz="5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19834E5-161C-4401-ABD2-E05DE66A6FB0}"/>
                  </a:ext>
                </a:extLst>
              </p:cNvPr>
              <p:cNvSpPr txBox="1"/>
              <p:nvPr/>
            </p:nvSpPr>
            <p:spPr>
              <a:xfrm>
                <a:off x="609600" y="1143000"/>
                <a:ext cx="76962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The system is a superfluid and the order parameter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2400" dirty="0"/>
                  <a:t> is coupled to superfluid velocity</a:t>
                </a:r>
              </a:p>
              <a:p>
                <a:r>
                  <a:rPr lang="en-US" sz="2400" b="1" dirty="0"/>
                  <a:t>Hydrodynamic</a:t>
                </a:r>
                <a:r>
                  <a:rPr lang="en-US" sz="2400" dirty="0"/>
                  <a:t> transport of order parameter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19834E5-161C-4401-ABD2-E05DE66A6F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143000"/>
                <a:ext cx="7696200" cy="1200329"/>
              </a:xfrm>
              <a:prstGeom prst="rect">
                <a:avLst/>
              </a:prstGeom>
              <a:blipFill>
                <a:blip r:embed="rId3"/>
                <a:stretch>
                  <a:fillRect l="-1188" t="-4082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416321E-A705-459D-987A-96243DC15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2598242"/>
            <a:ext cx="3733800" cy="28338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9DECA7-C16A-4E51-8F40-67E96B478756}"/>
              </a:ext>
            </a:extLst>
          </p:cNvPr>
          <p:cNvSpPr txBox="1"/>
          <p:nvPr/>
        </p:nvSpPr>
        <p:spPr>
          <a:xfrm>
            <a:off x="2514600" y="5686986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EOPC 11.4.1</a:t>
            </a:r>
          </a:p>
        </p:txBody>
      </p:sp>
    </p:spTree>
    <p:extLst>
      <p:ext uri="{BB962C8B-B14F-4D97-AF65-F5344CB8AC3E}">
        <p14:creationId xmlns:p14="http://schemas.microsoft.com/office/powerpoint/2010/main" val="13110181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57090"/>
            <a:ext cx="4732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ea typeface="MS PGothic" panose="020B0600070205080204" pitchFamily="34" charset="-128"/>
                <a:sym typeface="Helvetica Light" pitchFamily="-84" charset="0"/>
              </a:rPr>
              <a:t>Coarsening, F=1 spinor in d=2 – </a:t>
            </a:r>
            <a:r>
              <a:rPr lang="en-US" sz="2400" dirty="0" err="1">
                <a:latin typeface="+mj-lt"/>
                <a:ea typeface="MS PGothic" panose="020B0600070205080204" pitchFamily="34" charset="-128"/>
                <a:sym typeface="Helvetica Light" pitchFamily="-84" charset="0"/>
              </a:rPr>
              <a:t>Ising</a:t>
            </a:r>
            <a:endParaRPr lang="en-US" sz="2400" dirty="0">
              <a:latin typeface="+mj-lt"/>
              <a:ea typeface="MS PGothic" panose="020B0600070205080204" pitchFamily="34" charset="-128"/>
              <a:sym typeface="Helvetica Light" pitchFamily="-84" charset="0"/>
            </a:endParaRP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-32" y="428604"/>
            <a:ext cx="8626078" cy="26789"/>
          </a:xfrm>
          <a:prstGeom prst="rect">
            <a:avLst/>
          </a:prstGeom>
          <a:gradFill rotWithShape="0">
            <a:gsLst>
              <a:gs pos="0">
                <a:srgbClr val="3B3CF4"/>
              </a:gs>
              <a:gs pos="100000">
                <a:srgbClr val="E1E3F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hangingPunct="1"/>
            <a:endParaRPr lang="en-US" altLang="en-US" sz="50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555DF8-2D4A-465E-BCA4-223CD74AA292}"/>
              </a:ext>
            </a:extLst>
          </p:cNvPr>
          <p:cNvSpPr txBox="1"/>
          <p:nvPr/>
        </p:nvSpPr>
        <p:spPr>
          <a:xfrm>
            <a:off x="76200" y="650340"/>
            <a:ext cx="502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Hydrodynamic equation</a:t>
            </a:r>
          </a:p>
          <a:p>
            <a:r>
              <a:rPr lang="en-US" sz="2400" dirty="0"/>
              <a:t>Spin current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4DE7BE-5050-44CD-B580-DF42CB600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261" y="631949"/>
            <a:ext cx="4619625" cy="904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FF48D0-10DD-4FA2-A5D9-A4445E244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1592971"/>
            <a:ext cx="2028825" cy="685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837172-0573-4739-91E9-E15E3FBEED21}"/>
                  </a:ext>
                </a:extLst>
              </p:cNvPr>
              <p:cNvSpPr txBox="1"/>
              <p:nvPr/>
            </p:nvSpPr>
            <p:spPr>
              <a:xfrm>
                <a:off x="0" y="1546399"/>
                <a:ext cx="5029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Continuity equation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837172-0573-4739-91E9-E15E3FBEE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546399"/>
                <a:ext cx="5029200" cy="461665"/>
              </a:xfrm>
              <a:prstGeom prst="rect">
                <a:avLst/>
              </a:prstGeom>
              <a:blipFill>
                <a:blip r:embed="rId5"/>
                <a:stretch>
                  <a:fillRect l="-1818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A03B69DC-EA83-4415-BEF0-467007EB0A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2334918"/>
            <a:ext cx="2724150" cy="7334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38D39A-1148-42BD-AC09-CDD1FA59B9A4}"/>
              </a:ext>
            </a:extLst>
          </p:cNvPr>
          <p:cNvSpPr txBox="1"/>
          <p:nvPr/>
        </p:nvSpPr>
        <p:spPr>
          <a:xfrm>
            <a:off x="76200" y="2443569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Equation of motion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94A59E-4E65-4A73-9A0C-6770D6F7EB68}"/>
              </a:ext>
            </a:extLst>
          </p:cNvPr>
          <p:cNvSpPr txBox="1"/>
          <p:nvPr/>
        </p:nvSpPr>
        <p:spPr>
          <a:xfrm>
            <a:off x="152400" y="3285117"/>
            <a:ext cx="502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Differential pressure is proportional to surface tension times curvature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83F79C9-7316-4543-8915-7C2FCB4EB069}"/>
                  </a:ext>
                </a:extLst>
              </p:cNvPr>
              <p:cNvSpPr txBox="1"/>
              <p:nvPr/>
            </p:nvSpPr>
            <p:spPr>
              <a:xfrm>
                <a:off x="149888" y="4147900"/>
                <a:ext cx="5029200" cy="6101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Rescale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83F79C9-7316-4543-8915-7C2FCB4EB0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88" y="4147900"/>
                <a:ext cx="5029200" cy="610167"/>
              </a:xfrm>
              <a:prstGeom prst="rect">
                <a:avLst/>
              </a:prstGeom>
              <a:blipFill>
                <a:blip r:embed="rId8"/>
                <a:stretch>
                  <a:fillRect l="-1939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666D9A88-074B-4963-B408-EF15801677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8522" y="4116114"/>
            <a:ext cx="3600450" cy="7524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7A472D9-69F3-49A2-9DFC-1C4797B4C91B}"/>
                  </a:ext>
                </a:extLst>
              </p:cNvPr>
              <p:cNvSpPr txBox="1"/>
              <p:nvPr/>
            </p:nvSpPr>
            <p:spPr>
              <a:xfrm>
                <a:off x="269630" y="4947111"/>
                <a:ext cx="559776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Note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400" dirty="0"/>
                  <a:t> scale as L, and so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𝛻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400" dirty="0"/>
                  <a:t> scale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7A472D9-69F3-49A2-9DFC-1C4797B4C9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630" y="4947111"/>
                <a:ext cx="5597769" cy="461665"/>
              </a:xfrm>
              <a:prstGeom prst="rect">
                <a:avLst/>
              </a:prstGeom>
              <a:blipFill>
                <a:blip r:embed="rId10"/>
                <a:stretch>
                  <a:fillRect l="-1634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4330C80-8B52-448D-8289-5E6873C4A4E7}"/>
                  </a:ext>
                </a:extLst>
              </p:cNvPr>
              <p:cNvSpPr txBox="1"/>
              <p:nvPr/>
            </p:nvSpPr>
            <p:spPr>
              <a:xfrm>
                <a:off x="903043" y="5572699"/>
                <a:ext cx="5597769" cy="475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Scaling hypothesis implies that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2/3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4330C80-8B52-448D-8289-5E6873C4A4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043" y="5572699"/>
                <a:ext cx="5597769" cy="475451"/>
              </a:xfrm>
              <a:prstGeom prst="rect">
                <a:avLst/>
              </a:prstGeom>
              <a:blipFill>
                <a:blip r:embed="rId11"/>
                <a:stretch>
                  <a:fillRect l="-1634" t="-7692" b="-28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83405BD1-CFDB-428F-9D4C-B4EF8ACDC60A}"/>
              </a:ext>
            </a:extLst>
          </p:cNvPr>
          <p:cNvSpPr/>
          <p:nvPr/>
        </p:nvSpPr>
        <p:spPr>
          <a:xfrm>
            <a:off x="5179088" y="6055162"/>
            <a:ext cx="3996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/>
              <a:t>Williamson et. al. PRA 94, 023608 (2016)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5ABB870-92FF-43A3-96A1-5DA03DE3F19C}"/>
                  </a:ext>
                </a:extLst>
              </p:cNvPr>
              <p:cNvSpPr txBox="1"/>
              <p:nvPr/>
            </p:nvSpPr>
            <p:spPr>
              <a:xfrm>
                <a:off x="5334000" y="3285117"/>
                <a:ext cx="2590800" cy="615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~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5ABB870-92FF-43A3-96A1-5DA03DE3F1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3285117"/>
                <a:ext cx="2590800" cy="61529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26196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57090"/>
            <a:ext cx="3190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ea typeface="MS PGothic" panose="020B0600070205080204" pitchFamily="34" charset="-128"/>
                <a:sym typeface="Helvetica Light" pitchFamily="-84" charset="0"/>
              </a:rPr>
              <a:t>Non-thermal fixed point</a:t>
            </a: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-32" y="428604"/>
            <a:ext cx="8626078" cy="26789"/>
          </a:xfrm>
          <a:prstGeom prst="rect">
            <a:avLst/>
          </a:prstGeom>
          <a:gradFill rotWithShape="0">
            <a:gsLst>
              <a:gs pos="0">
                <a:srgbClr val="3B3CF4"/>
              </a:gs>
              <a:gs pos="100000">
                <a:srgbClr val="E1E3F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hangingPunct="1"/>
            <a:endParaRPr lang="en-US" altLang="en-US" sz="5000" dirty="0"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1001" y="4495800"/>
            <a:ext cx="8534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Dynamical fixed point from dynamical system theory</a:t>
            </a:r>
          </a:p>
          <a:p>
            <a:r>
              <a:rPr lang="en-US" sz="2400" dirty="0"/>
              <a:t>Rapid approach to prethermal state/non-thermal fixed point, followed by approach to thermal state at large or infinite time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657A05-6EAC-46D4-8C60-AAADAEE073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2280276" y="560235"/>
            <a:ext cx="4572000" cy="31432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3979E08-D460-41BB-9CE1-5260E237E064}"/>
              </a:ext>
            </a:extLst>
          </p:cNvPr>
          <p:cNvSpPr/>
          <p:nvPr/>
        </p:nvSpPr>
        <p:spPr>
          <a:xfrm>
            <a:off x="2301073" y="3733741"/>
            <a:ext cx="68688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Wetterich</a:t>
            </a:r>
            <a:r>
              <a:rPr lang="en-US" dirty="0"/>
              <a:t> C 2012 Prethermalization (talk given at RETUNE, Heidelberg) </a:t>
            </a:r>
          </a:p>
        </p:txBody>
      </p:sp>
    </p:spTree>
    <p:extLst>
      <p:ext uri="{BB962C8B-B14F-4D97-AF65-F5344CB8AC3E}">
        <p14:creationId xmlns:p14="http://schemas.microsoft.com/office/powerpoint/2010/main" val="8038939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57090"/>
            <a:ext cx="3190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ea typeface="MS PGothic" panose="020B0600070205080204" pitchFamily="34" charset="-128"/>
                <a:sym typeface="Helvetica Light" pitchFamily="-84" charset="0"/>
              </a:rPr>
              <a:t>Non-thermal fixed point</a:t>
            </a: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-32" y="428604"/>
            <a:ext cx="8626078" cy="26789"/>
          </a:xfrm>
          <a:prstGeom prst="rect">
            <a:avLst/>
          </a:prstGeom>
          <a:gradFill rotWithShape="0">
            <a:gsLst>
              <a:gs pos="0">
                <a:srgbClr val="3B3CF4"/>
              </a:gs>
              <a:gs pos="100000">
                <a:srgbClr val="E1E3F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hangingPunct="1"/>
            <a:endParaRPr lang="en-US" altLang="en-US" sz="5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507598" y="4267200"/>
                <a:ext cx="643310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/>
                  <a:t>Self similar evolution of mode occupancies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598" y="4267200"/>
                <a:ext cx="6433108" cy="461665"/>
              </a:xfrm>
              <a:prstGeom prst="rect">
                <a:avLst/>
              </a:prstGeom>
              <a:blipFill>
                <a:blip r:embed="rId3"/>
                <a:stretch>
                  <a:fillRect l="-1420" t="-10526" r="-95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4E280E17-78B7-4BEB-9BB5-ADB609647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717481"/>
            <a:ext cx="3986514" cy="28672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20F8A2-5167-446A-BBB7-4FAC7A23C328}"/>
              </a:ext>
            </a:extLst>
          </p:cNvPr>
          <p:cNvSpPr/>
          <p:nvPr/>
        </p:nvSpPr>
        <p:spPr>
          <a:xfrm>
            <a:off x="5334000" y="3662175"/>
            <a:ext cx="30698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P. </a:t>
            </a:r>
            <a:r>
              <a:rPr lang="en-US" dirty="0" err="1"/>
              <a:t>Orioli</a:t>
            </a:r>
            <a:r>
              <a:rPr lang="en-US" dirty="0"/>
              <a:t> et. al. PRD 92, 025041.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EBC73A-A479-4391-9E49-D95D63562A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4728865"/>
            <a:ext cx="2800350" cy="7334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C6CC67F-D31B-4AEC-BE55-BF248A49DE9C}"/>
              </a:ext>
            </a:extLst>
          </p:cNvPr>
          <p:cNvSpPr/>
          <p:nvPr/>
        </p:nvSpPr>
        <p:spPr>
          <a:xfrm>
            <a:off x="681703" y="5693122"/>
            <a:ext cx="83098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Inverse cascade – particle flows to low momentum, energy flows to high momentum</a:t>
            </a:r>
          </a:p>
        </p:txBody>
      </p:sp>
    </p:spTree>
    <p:extLst>
      <p:ext uri="{BB962C8B-B14F-4D97-AF65-F5344CB8AC3E}">
        <p14:creationId xmlns:p14="http://schemas.microsoft.com/office/powerpoint/2010/main" val="42135976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57090"/>
            <a:ext cx="3190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ea typeface="MS PGothic" panose="020B0600070205080204" pitchFamily="34" charset="-128"/>
                <a:sym typeface="Helvetica Light" pitchFamily="-84" charset="0"/>
              </a:rPr>
              <a:t>Non-thermal fixed point</a:t>
            </a: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-32" y="428604"/>
            <a:ext cx="8626078" cy="26789"/>
          </a:xfrm>
          <a:prstGeom prst="rect">
            <a:avLst/>
          </a:prstGeom>
          <a:gradFill rotWithShape="0">
            <a:gsLst>
              <a:gs pos="0">
                <a:srgbClr val="3B3CF4"/>
              </a:gs>
              <a:gs pos="100000">
                <a:srgbClr val="E1E3F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hangingPunct="1"/>
            <a:endParaRPr lang="en-US" altLang="en-US" sz="5000" dirty="0"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4800" y="657646"/>
            <a:ext cx="41705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Nonlinear Schrodinger equation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784BC5-ED61-48BB-BCC9-D17D8E41D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589" y="1258202"/>
            <a:ext cx="4486275" cy="904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8D09D4-8E09-4F21-8221-3E48072B5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2965886"/>
            <a:ext cx="2933700" cy="3429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270B94-2612-464A-AA9A-40C095A94620}"/>
              </a:ext>
            </a:extLst>
          </p:cNvPr>
          <p:cNvSpPr/>
          <p:nvPr/>
        </p:nvSpPr>
        <p:spPr>
          <a:xfrm>
            <a:off x="457200" y="2346640"/>
            <a:ext cx="29299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Total particle number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0556F44-37D4-44EB-BB3D-52F808E4D601}"/>
                  </a:ext>
                </a:extLst>
              </p:cNvPr>
              <p:cNvSpPr/>
              <p:nvPr/>
            </p:nvSpPr>
            <p:spPr>
              <a:xfrm>
                <a:off x="228600" y="3279321"/>
                <a:ext cx="878137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/>
                  <a:t>Conservation of particle number (in low momentum) implies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0556F44-37D4-44EB-BB3D-52F808E4D6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279321"/>
                <a:ext cx="8781378" cy="461665"/>
              </a:xfrm>
              <a:prstGeom prst="rect">
                <a:avLst/>
              </a:prstGeom>
              <a:blipFill>
                <a:blip r:embed="rId5"/>
                <a:stretch>
                  <a:fillRect l="-1111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F1726C5-6617-4472-81D1-70A424B448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3740986"/>
            <a:ext cx="4506710" cy="30389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D6A644C-83E6-4E3A-8C74-43DA234C80C5}"/>
                  </a:ext>
                </a:extLst>
              </p:cNvPr>
              <p:cNvSpPr/>
              <p:nvPr/>
            </p:nvSpPr>
            <p:spPr>
              <a:xfrm>
                <a:off x="5106262" y="3963365"/>
                <a:ext cx="3960251" cy="11531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/>
                  <a:t>Universal collapse in d=3 with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D6A644C-83E6-4E3A-8C74-43DA234C80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6262" y="3963365"/>
                <a:ext cx="3960251" cy="1153136"/>
              </a:xfrm>
              <a:prstGeom prst="rect">
                <a:avLst/>
              </a:prstGeom>
              <a:blipFill>
                <a:blip r:embed="rId7"/>
                <a:stretch>
                  <a:fillRect l="-2465" t="-4233" r="-1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3843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57090"/>
            <a:ext cx="5442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Coarsening</a:t>
            </a:r>
            <a:r>
              <a:rPr lang="en-US" sz="2400" dirty="0"/>
              <a:t> – </a:t>
            </a:r>
            <a:r>
              <a:rPr lang="en-US" sz="2400" dirty="0" err="1"/>
              <a:t>Ising</a:t>
            </a:r>
            <a:r>
              <a:rPr lang="en-US" sz="2400" dirty="0"/>
              <a:t> Monte Carlo simulation</a:t>
            </a:r>
            <a:endParaRPr lang="en-US" sz="2400" dirty="0">
              <a:latin typeface="Helvetica Light" pitchFamily="-84" charset="0"/>
              <a:ea typeface="MS PGothic" panose="020B0600070205080204" pitchFamily="34" charset="-128"/>
              <a:sym typeface="Helvetica Light" pitchFamily="-84" charset="0"/>
            </a:endParaRP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-32" y="428604"/>
            <a:ext cx="8626078" cy="26789"/>
          </a:xfrm>
          <a:prstGeom prst="rect">
            <a:avLst/>
          </a:prstGeom>
          <a:gradFill rotWithShape="0">
            <a:gsLst>
              <a:gs pos="0">
                <a:srgbClr val="3B3CF4"/>
              </a:gs>
              <a:gs pos="100000">
                <a:srgbClr val="E1E3F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hangingPunct="1"/>
            <a:endParaRPr lang="en-US" altLang="en-US" sz="5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381001" y="5346873"/>
                <a:ext cx="8610600" cy="12141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sz="2400" dirty="0"/>
                  <a:t>Self similar evolution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sz="2400" dirty="0"/>
                  <a:t>Domain size grows as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1/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p>
                    </m:sSup>
                  </m:oMath>
                </a14:m>
                <a:r>
                  <a:rPr lang="en-US" sz="2400" dirty="0"/>
                  <a:t> . Here z is different from the critical dynamic exponent</a:t>
                </a: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1" y="5346873"/>
                <a:ext cx="8610600" cy="1214115"/>
              </a:xfrm>
              <a:prstGeom prst="rect">
                <a:avLst/>
              </a:prstGeom>
              <a:blipFill>
                <a:blip r:embed="rId3"/>
                <a:stretch>
                  <a:fillRect l="-992" t="-4020" b="-10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40190DA0-81F5-4E33-8EEC-145611DCD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685800"/>
            <a:ext cx="7334250" cy="30099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CF732F1-B293-42CE-B19A-314C7B212FB6}"/>
              </a:ext>
            </a:extLst>
          </p:cNvPr>
          <p:cNvSpPr/>
          <p:nvPr/>
        </p:nvSpPr>
        <p:spPr>
          <a:xfrm>
            <a:off x="3874189" y="4911776"/>
            <a:ext cx="5246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Henkel et. al., Non-Equilibrium Phase Transitions Vol 2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B9B2520-C6AA-497D-85E7-7998A7EADD37}"/>
              </a:ext>
            </a:extLst>
          </p:cNvPr>
          <p:cNvSpPr/>
          <p:nvPr/>
        </p:nvSpPr>
        <p:spPr>
          <a:xfrm>
            <a:off x="304800" y="3883200"/>
            <a:ext cx="7474852" cy="191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B8CAC1-EC91-408C-9188-0A8798F176D4}"/>
              </a:ext>
            </a:extLst>
          </p:cNvPr>
          <p:cNvSpPr txBox="1"/>
          <p:nvPr/>
        </p:nvSpPr>
        <p:spPr>
          <a:xfrm>
            <a:off x="3602764" y="4262611"/>
            <a:ext cx="2619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40124453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57090"/>
            <a:ext cx="1373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ea typeface="MS PGothic" panose="020B0600070205080204" pitchFamily="34" charset="-128"/>
                <a:sym typeface="Helvetica Light" pitchFamily="-84" charset="0"/>
              </a:rPr>
              <a:t>Summary</a:t>
            </a: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-32" y="428604"/>
            <a:ext cx="8626078" cy="26789"/>
          </a:xfrm>
          <a:prstGeom prst="rect">
            <a:avLst/>
          </a:prstGeom>
          <a:gradFill rotWithShape="0">
            <a:gsLst>
              <a:gs pos="0">
                <a:srgbClr val="3B3CF4"/>
              </a:gs>
              <a:gs pos="100000">
                <a:srgbClr val="E1E3F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hangingPunct="1"/>
            <a:endParaRPr lang="en-US" altLang="en-US" sz="5000" dirty="0"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56886" y="657646"/>
            <a:ext cx="848231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Coarsening rate depends on order parameter dimension, conserved quantities and other modes that couples to order parameter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Coarsening can happen in an isolated quantum system with no dissipation. Furthermore, this could be mapped onto classical dynamic universality classes (for some quantum systems)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Non thermal fixed point is alternative way to interpret coarsening in isolated quantum system</a:t>
            </a:r>
          </a:p>
        </p:txBody>
      </p:sp>
    </p:spTree>
    <p:extLst>
      <p:ext uri="{BB962C8B-B14F-4D97-AF65-F5344CB8AC3E}">
        <p14:creationId xmlns:p14="http://schemas.microsoft.com/office/powerpoint/2010/main" val="2963251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0"/>
            <a:ext cx="5150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ea typeface="MS PGothic" panose="020B0600070205080204" pitchFamily="34" charset="-128"/>
                <a:sym typeface="Helvetica Light" pitchFamily="-84" charset="0"/>
              </a:rPr>
              <a:t>Late time dynamics – scaling hypothesis</a:t>
            </a: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-32" y="428604"/>
            <a:ext cx="8626078" cy="26789"/>
          </a:xfrm>
          <a:prstGeom prst="rect">
            <a:avLst/>
          </a:prstGeom>
          <a:gradFill rotWithShape="0">
            <a:gsLst>
              <a:gs pos="0">
                <a:srgbClr val="3B3CF4"/>
              </a:gs>
              <a:gs pos="100000">
                <a:srgbClr val="E1E3F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hangingPunct="1"/>
            <a:endParaRPr lang="en-US" altLang="en-US" sz="5000" dirty="0"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56886" y="657646"/>
            <a:ext cx="2820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Equal time correlator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A48DBCC-C084-4CD9-B5CA-B70124B1A6E3}"/>
                  </a:ext>
                </a:extLst>
              </p:cNvPr>
              <p:cNvSpPr txBox="1"/>
              <p:nvPr/>
            </p:nvSpPr>
            <p:spPr>
              <a:xfrm>
                <a:off x="492775" y="2018260"/>
                <a:ext cx="6400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Scaling hypothesis – correlators at different time are related by rescaling in length scale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A48DBCC-C084-4CD9-B5CA-B70124B1A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775" y="2018260"/>
                <a:ext cx="6400800" cy="830997"/>
              </a:xfrm>
              <a:prstGeom prst="rect">
                <a:avLst/>
              </a:prstGeom>
              <a:blipFill>
                <a:blip r:embed="rId3"/>
                <a:stretch>
                  <a:fillRect l="-1524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7C625CA9-9FF3-4962-BDE9-6D590FFFD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164" y="1112939"/>
            <a:ext cx="4552950" cy="904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AE571E-C41F-4B4E-8751-C435C6DA0A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7419"/>
          <a:stretch/>
        </p:blipFill>
        <p:spPr>
          <a:xfrm>
            <a:off x="2651552" y="2863612"/>
            <a:ext cx="2543175" cy="8166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9856FCE-2E32-4BAB-BC2B-84F932B52C9C}"/>
                  </a:ext>
                </a:extLst>
              </p:cNvPr>
              <p:cNvSpPr txBox="1"/>
              <p:nvPr/>
            </p:nvSpPr>
            <p:spPr>
              <a:xfrm>
                <a:off x="3693175" y="4953000"/>
                <a:ext cx="5363561" cy="15869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Remark -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sup>
                    </m:sSup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has a temperature dependence. Here we normalize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to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such that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9856FCE-2E32-4BAB-BC2B-84F932B52C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3175" y="4953000"/>
                <a:ext cx="5363561" cy="1586973"/>
              </a:xfrm>
              <a:prstGeom prst="rect">
                <a:avLst/>
              </a:prstGeom>
              <a:blipFill>
                <a:blip r:embed="rId6"/>
                <a:stretch>
                  <a:fillRect l="-1818" t="-1923" r="-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3CD2F430-0E08-4DF7-873C-C41082A6B7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775" y="3769977"/>
            <a:ext cx="3124200" cy="30116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2ED843-B1B0-4FDF-9176-972A72B98956}"/>
              </a:ext>
            </a:extLst>
          </p:cNvPr>
          <p:cNvSpPr/>
          <p:nvPr/>
        </p:nvSpPr>
        <p:spPr>
          <a:xfrm>
            <a:off x="3901368" y="3886200"/>
            <a:ext cx="39969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Williamson et. al. </a:t>
            </a:r>
            <a:r>
              <a:rPr lang="en-US" dirty="0" err="1"/>
              <a:t>arXiv</a:t>
            </a:r>
            <a:r>
              <a:rPr lang="en-US" dirty="0"/>
              <a:t> 1703.09360</a:t>
            </a:r>
          </a:p>
          <a:p>
            <a:r>
              <a:rPr lang="da-DK" dirty="0"/>
              <a:t>Williamson et. al. PRA 94, 023608 (2016)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79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0"/>
            <a:ext cx="4638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  <a:ea typeface="MS PGothic" panose="020B0600070205080204" pitchFamily="34" charset="-128"/>
                <a:sym typeface="Helvetica Light" pitchFamily="-84" charset="0"/>
              </a:rPr>
              <a:t>Scaling hypothesis – algebraic order</a:t>
            </a: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-32" y="428604"/>
            <a:ext cx="8626078" cy="26789"/>
          </a:xfrm>
          <a:prstGeom prst="rect">
            <a:avLst/>
          </a:prstGeom>
          <a:gradFill rotWithShape="0">
            <a:gsLst>
              <a:gs pos="0">
                <a:srgbClr val="3B3CF4"/>
              </a:gs>
              <a:gs pos="100000">
                <a:srgbClr val="E1E3F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hangingPunct="1"/>
            <a:endParaRPr lang="en-US" altLang="en-US" sz="5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A48DBCC-C084-4CD9-B5CA-B70124B1A6E3}"/>
                  </a:ext>
                </a:extLst>
              </p:cNvPr>
              <p:cNvSpPr txBox="1"/>
              <p:nvPr/>
            </p:nvSpPr>
            <p:spPr>
              <a:xfrm>
                <a:off x="104999" y="576404"/>
                <a:ext cx="852104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 2D XY model at finite temperature does not have true long range order (</a:t>
                </a:r>
                <a:r>
                  <a:rPr lang="en-US" sz="2400" dirty="0" err="1"/>
                  <a:t>Mermin</a:t>
                </a:r>
                <a:r>
                  <a:rPr lang="en-US" sz="2400" dirty="0"/>
                  <a:t>-Wagner), yet it does have a </a:t>
                </a:r>
                <a:r>
                  <a:rPr lang="en-US" sz="2400" dirty="0" err="1"/>
                  <a:t>Kosterlitz-Thouless</a:t>
                </a:r>
                <a:r>
                  <a:rPr lang="en-US" sz="2400" dirty="0"/>
                  <a:t> transition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𝐾𝑇</m:t>
                        </m:r>
                      </m:sub>
                    </m:sSub>
                  </m:oMath>
                </a14:m>
                <a:r>
                  <a:rPr lang="en-US" sz="2400" dirty="0"/>
                  <a:t>, where the system goes from exponential decaying correlation to power law decay of correlation.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A48DBCC-C084-4CD9-B5CA-B70124B1A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99" y="576404"/>
                <a:ext cx="8521047" cy="1569660"/>
              </a:xfrm>
              <a:prstGeom prst="rect">
                <a:avLst/>
              </a:prstGeom>
              <a:blipFill>
                <a:blip r:embed="rId3"/>
                <a:stretch>
                  <a:fillRect l="-1073" t="-3113" r="-787" b="-8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87358B0-BCD9-49DF-9252-57823F9646E8}"/>
                  </a:ext>
                </a:extLst>
              </p:cNvPr>
              <p:cNvSpPr txBox="1"/>
              <p:nvPr/>
            </p:nvSpPr>
            <p:spPr>
              <a:xfrm>
                <a:off x="838200" y="5885665"/>
                <a:ext cx="6400800" cy="7770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87358B0-BCD9-49DF-9252-57823F9646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885665"/>
                <a:ext cx="6400800" cy="7770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E6A4895E-11FE-499E-9B56-FAB07ED2839C}"/>
              </a:ext>
            </a:extLst>
          </p:cNvPr>
          <p:cNvSpPr txBox="1"/>
          <p:nvPr/>
        </p:nvSpPr>
        <p:spPr>
          <a:xfrm>
            <a:off x="272935" y="4927020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there is only algebraic order instead of power law order, then the scaling hypothesis needs to be modified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0B8588-D3E1-4782-8EE9-33D25DACCF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9862" y="2146064"/>
            <a:ext cx="2657475" cy="268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08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57090"/>
            <a:ext cx="6568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+mj-lt"/>
                <a:ea typeface="MS PGothic" panose="020B0600070205080204" pitchFamily="34" charset="-128"/>
                <a:sym typeface="Helvetica Light" pitchFamily="-84" charset="0"/>
              </a:rPr>
              <a:t>Ising</a:t>
            </a:r>
            <a:r>
              <a:rPr lang="en-US" sz="2400" dirty="0">
                <a:latin typeface="+mj-lt"/>
                <a:ea typeface="MS PGothic" panose="020B0600070205080204" pitchFamily="34" charset="-128"/>
                <a:sym typeface="Helvetica Light" pitchFamily="-84" charset="0"/>
              </a:rPr>
              <a:t> model – coarsening without conservation law </a:t>
            </a: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-32" y="428604"/>
            <a:ext cx="8626078" cy="26789"/>
          </a:xfrm>
          <a:prstGeom prst="rect">
            <a:avLst/>
          </a:prstGeom>
          <a:gradFill rotWithShape="0">
            <a:gsLst>
              <a:gs pos="0">
                <a:srgbClr val="3B3CF4"/>
              </a:gs>
              <a:gs pos="100000">
                <a:srgbClr val="E1E3F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hangingPunct="1"/>
            <a:endParaRPr lang="en-US" altLang="en-US" sz="5000" dirty="0"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56886" y="657646"/>
            <a:ext cx="3710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Ginzburg-Landau functional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BDA509-9F50-445F-B90F-9DE4FFC40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319" y="1146743"/>
            <a:ext cx="4143375" cy="981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B2D2BA-775C-41B5-92C6-B10A93972BA8}"/>
              </a:ext>
            </a:extLst>
          </p:cNvPr>
          <p:cNvSpPr txBox="1"/>
          <p:nvPr/>
        </p:nvSpPr>
        <p:spPr>
          <a:xfrm>
            <a:off x="457200" y="23622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Double well potential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7F61C3-432D-4928-B795-3EF0F62141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2331094"/>
            <a:ext cx="2219325" cy="5238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892417-C197-49C1-8E96-0A8CB40C567A}"/>
              </a:ext>
            </a:extLst>
          </p:cNvPr>
          <p:cNvSpPr txBox="1"/>
          <p:nvPr/>
        </p:nvSpPr>
        <p:spPr>
          <a:xfrm>
            <a:off x="457200" y="297180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Stochastic Langevin equation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055F93-A8EB-44C5-8C62-F019A818DA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1718" y="3521233"/>
            <a:ext cx="5362575" cy="9334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A48DBCC-C084-4CD9-B5CA-B70124B1A6E3}"/>
                  </a:ext>
                </a:extLst>
              </p:cNvPr>
              <p:cNvSpPr txBox="1"/>
              <p:nvPr/>
            </p:nvSpPr>
            <p:spPr>
              <a:xfrm>
                <a:off x="762000" y="4724400"/>
                <a:ext cx="640080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Overdamped limit</a:t>
                </a:r>
              </a:p>
              <a:p>
                <a:r>
                  <a:rPr lang="en-US" sz="2400" dirty="0"/>
                  <a:t>D is kinetic coefficient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sz="2400" dirty="0"/>
                  <a:t> is a Gaussian white noise</a:t>
                </a:r>
              </a:p>
              <a:p>
                <a:r>
                  <a:rPr lang="en-US" sz="2400" dirty="0"/>
                  <a:t>Model A dynamics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A48DBCC-C084-4CD9-B5CA-B70124B1A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4724400"/>
                <a:ext cx="6400800" cy="1569660"/>
              </a:xfrm>
              <a:prstGeom prst="rect">
                <a:avLst/>
              </a:prstGeom>
              <a:blipFill>
                <a:blip r:embed="rId6"/>
                <a:stretch>
                  <a:fillRect l="-1429" t="-3113" b="-8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CBEF9C9D-E68A-48FA-927E-EB978AA42771}"/>
              </a:ext>
            </a:extLst>
          </p:cNvPr>
          <p:cNvSpPr/>
          <p:nvPr/>
        </p:nvSpPr>
        <p:spPr>
          <a:xfrm>
            <a:off x="3360432" y="6314639"/>
            <a:ext cx="5658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P. C. Hohenberg and B. I. Halperin Rev. Mod. Phys. 49, 435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8AE1AF-A378-482E-B689-EF525C12B6BB}"/>
              </a:ext>
            </a:extLst>
          </p:cNvPr>
          <p:cNvSpPr/>
          <p:nvPr/>
        </p:nvSpPr>
        <p:spPr>
          <a:xfrm>
            <a:off x="762000" y="4450849"/>
            <a:ext cx="838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A. J. Bray (2002): Theory of phase-ordering kinetics, Advances in Physics, 51:2, 481-587</a:t>
            </a:r>
          </a:p>
        </p:txBody>
      </p:sp>
    </p:spTree>
    <p:extLst>
      <p:ext uri="{BB962C8B-B14F-4D97-AF65-F5344CB8AC3E}">
        <p14:creationId xmlns:p14="http://schemas.microsoft.com/office/powerpoint/2010/main" val="2750522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57090"/>
            <a:ext cx="5379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Solving </a:t>
            </a:r>
            <a:r>
              <a:rPr lang="en-US" sz="2400" dirty="0" err="1">
                <a:latin typeface="+mj-lt"/>
              </a:rPr>
              <a:t>Ising</a:t>
            </a:r>
            <a:r>
              <a:rPr lang="en-US" sz="2400" dirty="0">
                <a:latin typeface="+mj-lt"/>
              </a:rPr>
              <a:t> model without conservation</a:t>
            </a:r>
            <a:endParaRPr lang="en-US" sz="2400" dirty="0">
              <a:latin typeface="+mj-lt"/>
              <a:ea typeface="MS PGothic" panose="020B0600070205080204" pitchFamily="34" charset="-128"/>
              <a:sym typeface="Helvetica Light" pitchFamily="-84" charset="0"/>
            </a:endParaRP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-32" y="428604"/>
            <a:ext cx="8626078" cy="26789"/>
          </a:xfrm>
          <a:prstGeom prst="rect">
            <a:avLst/>
          </a:prstGeom>
          <a:gradFill rotWithShape="0">
            <a:gsLst>
              <a:gs pos="0">
                <a:srgbClr val="3B3CF4"/>
              </a:gs>
              <a:gs pos="100000">
                <a:srgbClr val="E1E3F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hangingPunct="1"/>
            <a:endParaRPr lang="en-US" altLang="en-US" sz="50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356886" y="657646"/>
                <a:ext cx="8634714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US" sz="2400" dirty="0"/>
                  <a:t>In long time limit,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400" dirty="0"/>
                  <a:t> side get renormalized to zero temperature, can ignore fluctuation for asymptotic behavior (more on this later)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400" dirty="0"/>
                  <a:t>Steady state non trivial solution – domain wall</a:t>
                </a:r>
              </a:p>
              <a:p>
                <a:pPr marL="457200" indent="-457200">
                  <a:buFont typeface="+mj-lt"/>
                  <a:buAutoNum type="arabicPeriod"/>
                </a:pPr>
                <a:endParaRPr lang="en-US" sz="2400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86" y="657646"/>
                <a:ext cx="8634714" cy="1938992"/>
              </a:xfrm>
              <a:prstGeom prst="rect">
                <a:avLst/>
              </a:prstGeom>
              <a:blipFill>
                <a:blip r:embed="rId3"/>
                <a:stretch>
                  <a:fillRect l="-1130" t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EDEB4FB2-1CFE-465B-9FB9-645B3DC8B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7479" y="2362200"/>
            <a:ext cx="3248025" cy="2552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F77191-559E-4697-8075-E7042BC10ED0}"/>
              </a:ext>
            </a:extLst>
          </p:cNvPr>
          <p:cNvSpPr txBox="1"/>
          <p:nvPr/>
        </p:nvSpPr>
        <p:spPr>
          <a:xfrm>
            <a:off x="356886" y="2362200"/>
            <a:ext cx="4748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Normal coordinate g across domain wall.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8ACE8F-7372-4106-ACB9-B467ADC3B3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2833152"/>
            <a:ext cx="2609850" cy="3905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E824095-DEAC-47C6-BF56-D6A3B24C2566}"/>
              </a:ext>
            </a:extLst>
          </p:cNvPr>
          <p:cNvSpPr/>
          <p:nvPr/>
        </p:nvSpPr>
        <p:spPr>
          <a:xfrm>
            <a:off x="356886" y="3429711"/>
            <a:ext cx="3821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Steady state solution implies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4B5A27-1EA8-458F-9EDE-79ABD1EB49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3980339"/>
            <a:ext cx="2419350" cy="342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E4EEDE-0BD8-4EB2-B730-926AEA213B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1787" y="5067656"/>
            <a:ext cx="2066925" cy="381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1B4A77C-784D-4D7A-8AED-3E5D9A0B9E20}"/>
              </a:ext>
            </a:extLst>
          </p:cNvPr>
          <p:cNvSpPr txBox="1"/>
          <p:nvPr/>
        </p:nvSpPr>
        <p:spPr>
          <a:xfrm flipH="1">
            <a:off x="284796" y="4617659"/>
            <a:ext cx="6507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Away from domain wall, order parameter has asymptotic form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B7DDEF-E0AD-4B15-9A4F-A210E31D1D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618" y="5731024"/>
            <a:ext cx="5219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25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57090"/>
            <a:ext cx="7124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Solving </a:t>
            </a:r>
            <a:r>
              <a:rPr lang="en-US" sz="2400" dirty="0" err="1"/>
              <a:t>Ising</a:t>
            </a:r>
            <a:r>
              <a:rPr lang="en-US" sz="2400" dirty="0"/>
              <a:t> model without conservation – domain wall</a:t>
            </a:r>
            <a:endParaRPr lang="en-US" sz="2400" dirty="0">
              <a:ea typeface="MS PGothic" panose="020B0600070205080204" pitchFamily="34" charset="-128"/>
              <a:sym typeface="Helvetica Light" pitchFamily="-84" charset="0"/>
            </a:endParaRP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-32" y="428604"/>
            <a:ext cx="8626078" cy="26789"/>
          </a:xfrm>
          <a:prstGeom prst="rect">
            <a:avLst/>
          </a:prstGeom>
          <a:gradFill rotWithShape="0">
            <a:gsLst>
              <a:gs pos="0">
                <a:srgbClr val="3B3CF4"/>
              </a:gs>
              <a:gs pos="100000">
                <a:srgbClr val="E1E3F4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ctr" eaLnBrk="1" hangingPunct="1"/>
            <a:endParaRPr lang="en-US" altLang="en-US" sz="50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EB4FB2-1CFE-465B-9FB9-645B3DC8B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794250"/>
            <a:ext cx="3248025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E4EEDE-0BD8-4EB2-B730-926AEA213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594955"/>
            <a:ext cx="2066925" cy="381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B7DDEF-E0AD-4B15-9A4F-A210E31D1D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12" y="1098567"/>
            <a:ext cx="5219700" cy="76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F5B7F0-F7BD-4917-8EF4-F71539664C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1918922"/>
            <a:ext cx="4123338" cy="26709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59AF57-EAD5-42BB-846C-3FEE52C9EE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719" y="4648200"/>
            <a:ext cx="5302481" cy="21166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505A5D9-D38D-4DCE-A89A-C8B08C421744}"/>
                  </a:ext>
                </a:extLst>
              </p:cNvPr>
              <p:cNvSpPr txBox="1"/>
              <p:nvPr/>
            </p:nvSpPr>
            <p:spPr>
              <a:xfrm>
                <a:off x="5524571" y="3543123"/>
                <a:ext cx="3352800" cy="9089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Domain wall length scale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=1/</m:t>
                      </m:r>
                      <m:rad>
                        <m:radPr>
                          <m:deg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±1</m:t>
                              </m:r>
                            </m:e>
                          </m:d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505A5D9-D38D-4DCE-A89A-C8B08C4217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4571" y="3543123"/>
                <a:ext cx="3352800" cy="908903"/>
              </a:xfrm>
              <a:prstGeom prst="rect">
                <a:avLst/>
              </a:prstGeom>
              <a:blipFill>
                <a:blip r:embed="rId8"/>
                <a:stretch>
                  <a:fillRect l="-2727" t="-5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39288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66573</TotalTime>
  <Words>1978</Words>
  <Application>Microsoft Office PowerPoint</Application>
  <PresentationFormat>On-screen Show (4:3)</PresentationFormat>
  <Paragraphs>275</Paragraphs>
  <Slides>40</Slides>
  <Notes>39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MS PGothic</vt:lpstr>
      <vt:lpstr>Arial</vt:lpstr>
      <vt:lpstr>Calibri</vt:lpstr>
      <vt:lpstr>Cambria Math</vt:lpstr>
      <vt:lpstr>Gill Sans</vt:lpstr>
      <vt:lpstr>Helvetica Light</vt:lpstr>
      <vt:lpstr>Times New Roman</vt:lpstr>
      <vt:lpstr>Wingdings</vt:lpstr>
      <vt:lpstr>ヒラギノ角ゴ ProN W3</vt:lpstr>
      <vt:lpstr>Office Theme</vt:lpstr>
      <vt:lpstr>Coarsening dynamics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Kibble-Zurek Mechanism in Spinor condensates</dc:title>
  <dc:creator>Srivatsan</dc:creator>
  <cp:lastModifiedBy>MVLabs</cp:lastModifiedBy>
  <cp:revision>608</cp:revision>
  <dcterms:created xsi:type="dcterms:W3CDTF">2011-06-02T19:22:41Z</dcterms:created>
  <dcterms:modified xsi:type="dcterms:W3CDTF">2017-11-16T01:41:38Z</dcterms:modified>
</cp:coreProperties>
</file>